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56" r:id="rId2"/>
    <p:sldId id="262" r:id="rId3"/>
    <p:sldId id="257" r:id="rId4"/>
    <p:sldId id="271" r:id="rId5"/>
    <p:sldId id="272" r:id="rId6"/>
    <p:sldId id="273" r:id="rId7"/>
    <p:sldId id="274" r:id="rId8"/>
    <p:sldId id="276" r:id="rId9"/>
    <p:sldId id="310" r:id="rId10"/>
    <p:sldId id="277" r:id="rId11"/>
    <p:sldId id="278" r:id="rId12"/>
    <p:sldId id="279" r:id="rId13"/>
    <p:sldId id="280" r:id="rId14"/>
    <p:sldId id="281" r:id="rId15"/>
    <p:sldId id="282" r:id="rId16"/>
    <p:sldId id="283" r:id="rId17"/>
    <p:sldId id="259" r:id="rId18"/>
    <p:sldId id="265" r:id="rId19"/>
    <p:sldId id="266" r:id="rId20"/>
    <p:sldId id="267" r:id="rId21"/>
    <p:sldId id="270" r:id="rId22"/>
    <p:sldId id="284" r:id="rId23"/>
    <p:sldId id="312" r:id="rId24"/>
    <p:sldId id="313" r:id="rId25"/>
    <p:sldId id="314" r:id="rId26"/>
    <p:sldId id="260" r:id="rId27"/>
    <p:sldId id="288" r:id="rId28"/>
    <p:sldId id="289" r:id="rId29"/>
    <p:sldId id="296" r:id="rId30"/>
    <p:sldId id="297" r:id="rId31"/>
    <p:sldId id="298" r:id="rId32"/>
    <p:sldId id="291" r:id="rId33"/>
    <p:sldId id="292" r:id="rId34"/>
    <p:sldId id="293" r:id="rId35"/>
    <p:sldId id="294" r:id="rId36"/>
    <p:sldId id="295" r:id="rId37"/>
    <p:sldId id="263" r:id="rId38"/>
    <p:sldId id="264" r:id="rId39"/>
    <p:sldId id="315" r:id="rId40"/>
    <p:sldId id="316" r:id="rId41"/>
    <p:sldId id="307"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EEC3C"/>
    <a:srgbClr val="FE9202"/>
    <a:srgbClr val="1D3A00"/>
    <a:srgbClr val="6C1A00"/>
    <a:srgbClr val="003296"/>
    <a:srgbClr val="E39A39"/>
    <a:srgbClr val="FFC901"/>
    <a:srgbClr val="FEA402"/>
    <a:srgbClr val="D68B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2" d="100"/>
          <a:sy n="112" d="100"/>
        </p:scale>
        <p:origin x="-600" y="-7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9D43B-8233-4A8B-88C6-39F2057FB943}" type="datetimeFigureOut">
              <a:rPr lang="en-US" smtClean="0"/>
              <a:pPr/>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7C148-2FAF-47FB-8A55-4D6A85248E4E}" type="slidenum">
              <a:rPr lang="en-US" smtClean="0"/>
              <a:pPr/>
              <a:t>‹#›</a:t>
            </a:fld>
            <a:endParaRPr lang="en-US"/>
          </a:p>
        </p:txBody>
      </p:sp>
    </p:spTree>
    <p:extLst>
      <p:ext uri="{BB962C8B-B14F-4D97-AF65-F5344CB8AC3E}">
        <p14:creationId xmlns:p14="http://schemas.microsoft.com/office/powerpoint/2010/main" xmlns="" val="391068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ogle.com/url?q=http://www.free-power-point-templates.com/&amp;sa=D&amp;sntz=1&amp;usg=AFQjCNGWeCVdv2cRhI3dHtkzRMjt9Lq6P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template is provided by </a:t>
            </a:r>
            <a:r>
              <a:rPr lang="en-US" sz="1200" b="0" i="0" kern="1200">
                <a:solidFill>
                  <a:schemeClr val="tx1"/>
                </a:solidFill>
                <a:effectLst/>
                <a:latin typeface="+mn-lt"/>
                <a:ea typeface="+mn-ea"/>
                <a:cs typeface="+mn-cs"/>
                <a:hlinkClick r:id="rId3"/>
              </a:rPr>
              <a:t>http://www.free-power-point-templates.com/</a:t>
            </a:r>
            <a:endParaRPr lang="en-US"/>
          </a:p>
        </p:txBody>
      </p:sp>
      <p:sp>
        <p:nvSpPr>
          <p:cNvPr id="4" name="Slide Number Placeholder 3"/>
          <p:cNvSpPr>
            <a:spLocks noGrp="1"/>
          </p:cNvSpPr>
          <p:nvPr>
            <p:ph type="sldNum" sz="quarter" idx="10"/>
          </p:nvPr>
        </p:nvSpPr>
        <p:spPr/>
        <p:txBody>
          <a:bodyPr/>
          <a:lstStyle/>
          <a:p>
            <a:fld id="{99C7C148-2FAF-47FB-8A55-4D6A85248E4E}" type="slidenum">
              <a:rPr lang="en-US" smtClean="0"/>
              <a:pPr/>
              <a:t>1</a:t>
            </a:fld>
            <a:endParaRPr lang="en-US"/>
          </a:p>
        </p:txBody>
      </p:sp>
    </p:spTree>
    <p:extLst>
      <p:ext uri="{BB962C8B-B14F-4D97-AF65-F5344CB8AC3E}">
        <p14:creationId xmlns:p14="http://schemas.microsoft.com/office/powerpoint/2010/main" xmlns="" val="153518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26</a:t>
            </a:fld>
            <a:endParaRPr lang="en-US"/>
          </a:p>
        </p:txBody>
      </p:sp>
    </p:spTree>
    <p:extLst>
      <p:ext uri="{BB962C8B-B14F-4D97-AF65-F5344CB8AC3E}">
        <p14:creationId xmlns:p14="http://schemas.microsoft.com/office/powerpoint/2010/main" xmlns="" val="2817295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433880"/>
            <a:ext cx="8246070" cy="1374346"/>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808225"/>
            <a:ext cx="8093366" cy="610820"/>
          </a:xfrm>
        </p:spPr>
        <p:txBody>
          <a:bodyPr>
            <a:normAutofit/>
          </a:bodyPr>
          <a:lstStyle>
            <a:lvl1pPr marL="0" indent="0" algn="l">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48A1A1F5-1340-4A82-9CAA-63515920759E}"/>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1"/>
            <a:ext cx="8246070" cy="61082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44700"/>
            <a:ext cx="8246070" cy="366492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281175"/>
            <a:ext cx="6108200" cy="572644"/>
          </a:xfrm>
        </p:spPr>
        <p:txBody>
          <a:bodyPr>
            <a:normAutofit/>
          </a:bodyPr>
          <a:lstStyle>
            <a:lvl1pPr algn="l">
              <a:defRPr sz="360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082877"/>
            <a:ext cx="6108200" cy="362558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33582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80822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33582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80822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7/31/2020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60A55BB3-5EFA-4194-B1AD-F5F1D57EAAC4}"/>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52" y="142858"/>
            <a:ext cx="7429552" cy="785818"/>
          </a:xfrm>
        </p:spPr>
        <p:txBody>
          <a:bodyPr>
            <a:normAutofit/>
          </a:bodyPr>
          <a:lstStyle/>
          <a:p>
            <a:r>
              <a:rPr lang="en-US" sz="2800" b="1" dirty="0" smtClean="0">
                <a:latin typeface="Times New Roman" pitchFamily="18" charset="0"/>
                <a:cs typeface="Times New Roman" pitchFamily="18" charset="0"/>
              </a:rPr>
              <a:t>MEASI COLLEGE OF EDUCATION - 10209</a:t>
            </a:r>
            <a:endParaRPr lang="en-US" sz="2800" b="1" dirty="0">
              <a:latin typeface="Times New Roman" pitchFamily="18" charset="0"/>
              <a:cs typeface="Times New Roman" pitchFamily="18" charset="0"/>
            </a:endParaRPr>
          </a:p>
        </p:txBody>
      </p:sp>
      <p:pic>
        <p:nvPicPr>
          <p:cNvPr id="4" name="Picture 3" descr="measi_pic-removebg-preview.png"/>
          <p:cNvPicPr>
            <a:picLocks noChangeAspect="1"/>
          </p:cNvPicPr>
          <p:nvPr/>
        </p:nvPicPr>
        <p:blipFill>
          <a:blip r:embed="rId3"/>
          <a:srcRect b="57788"/>
          <a:stretch>
            <a:fillRect/>
          </a:stretch>
        </p:blipFill>
        <p:spPr>
          <a:xfrm>
            <a:off x="5615634" y="2357436"/>
            <a:ext cx="3528366" cy="2857502"/>
          </a:xfrm>
          <a:prstGeom prst="rect">
            <a:avLst/>
          </a:prstGeom>
        </p:spPr>
      </p:pic>
      <p:sp>
        <p:nvSpPr>
          <p:cNvPr id="6" name="Title 1"/>
          <p:cNvSpPr txBox="1">
            <a:spLocks/>
          </p:cNvSpPr>
          <p:nvPr/>
        </p:nvSpPr>
        <p:spPr>
          <a:xfrm>
            <a:off x="1214414" y="714362"/>
            <a:ext cx="6572296" cy="500066"/>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Choolai, Chennai - 600112</a:t>
            </a:r>
            <a:endParaRPr kumimoji="0" lang="en-US" sz="24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pic>
        <p:nvPicPr>
          <p:cNvPr id="10" name="Picture 9" descr="tnteu_logo-removebg-preview.png"/>
          <p:cNvPicPr>
            <a:picLocks noChangeAspect="1"/>
          </p:cNvPicPr>
          <p:nvPr/>
        </p:nvPicPr>
        <p:blipFill>
          <a:blip r:embed="rId4" cstate="print"/>
          <a:stretch>
            <a:fillRect/>
          </a:stretch>
        </p:blipFill>
        <p:spPr>
          <a:xfrm>
            <a:off x="3428992" y="1500180"/>
            <a:ext cx="1428760" cy="928695"/>
          </a:xfrm>
          <a:prstGeom prst="rect">
            <a:avLst/>
          </a:prstGeom>
        </p:spPr>
      </p:pic>
      <p:sp>
        <p:nvSpPr>
          <p:cNvPr id="11" name="TextBox 10"/>
          <p:cNvSpPr txBox="1"/>
          <p:nvPr/>
        </p:nvSpPr>
        <p:spPr>
          <a:xfrm>
            <a:off x="3428992" y="1428742"/>
            <a:ext cx="1428760" cy="1143008"/>
          </a:xfrm>
          <a:prstGeom prst="rect">
            <a:avLst/>
          </a:prstGeom>
          <a:noFill/>
        </p:spPr>
        <p:txBody>
          <a:bodyPr wrap="square" rtlCol="0">
            <a:prstTxWarp prst="textCircle">
              <a:avLst/>
            </a:prstTxWarp>
            <a:spAutoFit/>
          </a:bodyPr>
          <a:lstStyle/>
          <a:p>
            <a:r>
              <a:rPr lang="en-IN" sz="1400" b="1" dirty="0" smtClean="0">
                <a:solidFill>
                  <a:schemeClr val="accent5">
                    <a:lumMod val="40000"/>
                    <a:lumOff val="60000"/>
                  </a:schemeClr>
                </a:solidFill>
              </a:rPr>
              <a:t>Affiliated to Tamil Nadu Teachers Education University.</a:t>
            </a:r>
            <a:endParaRPr lang="en-IN" sz="1400" b="1" dirty="0">
              <a:solidFill>
                <a:schemeClr val="accent5">
                  <a:lumMod val="40000"/>
                  <a:lumOff val="60000"/>
                </a:schemeClr>
              </a:solidFill>
            </a:endParaRPr>
          </a:p>
        </p:txBody>
      </p:sp>
      <p:pic>
        <p:nvPicPr>
          <p:cNvPr id="12" name="Picture 11" descr="MEASI LOGO.jpg"/>
          <p:cNvPicPr>
            <a:picLocks noChangeAspect="1"/>
          </p:cNvPicPr>
          <p:nvPr/>
        </p:nvPicPr>
        <p:blipFill>
          <a:blip r:embed="rId5"/>
          <a:stretch>
            <a:fillRect/>
          </a:stretch>
        </p:blipFill>
        <p:spPr>
          <a:xfrm>
            <a:off x="142844" y="142858"/>
            <a:ext cx="1214446" cy="1028708"/>
          </a:xfrm>
          <a:prstGeom prst="rect">
            <a:avLst/>
          </a:prstGeom>
        </p:spPr>
      </p:pic>
      <p:sp>
        <p:nvSpPr>
          <p:cNvPr id="8" name="Title 1"/>
          <p:cNvSpPr txBox="1">
            <a:spLocks/>
          </p:cNvSpPr>
          <p:nvPr/>
        </p:nvSpPr>
        <p:spPr>
          <a:xfrm>
            <a:off x="-71470" y="2500312"/>
            <a:ext cx="4643470" cy="785818"/>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accent3">
                    <a:lumMod val="40000"/>
                    <a:lumOff val="60000"/>
                  </a:schemeClr>
                </a:solidFill>
                <a:effectLst/>
                <a:uLnTx/>
                <a:uFillTx/>
                <a:latin typeface="Times New Roman" pitchFamily="18" charset="0"/>
                <a:ea typeface="+mj-ea"/>
                <a:cs typeface="Times New Roman" pitchFamily="18" charset="0"/>
              </a:rPr>
              <a:t>ASSESSMENT FOR LEARNING</a:t>
            </a:r>
            <a:endParaRPr kumimoji="0" lang="en-US" sz="2000" b="1" i="0" u="none" strike="noStrike" kern="1200" cap="none" spc="0" normalizeH="0" baseline="0" noProof="0" dirty="0">
              <a:ln>
                <a:noFill/>
              </a:ln>
              <a:solidFill>
                <a:schemeClr val="accent3">
                  <a:lumMod val="40000"/>
                  <a:lumOff val="60000"/>
                </a:schemeClr>
              </a:solidFill>
              <a:effectLst/>
              <a:uLnTx/>
              <a:uFillTx/>
              <a:latin typeface="Times New Roman" pitchFamily="18" charset="0"/>
              <a:ea typeface="+mj-ea"/>
              <a:cs typeface="Times New Roman" pitchFamily="18" charset="0"/>
            </a:endParaRPr>
          </a:p>
        </p:txBody>
      </p:sp>
      <p:sp>
        <p:nvSpPr>
          <p:cNvPr id="9" name="Rectangle 8"/>
          <p:cNvSpPr/>
          <p:nvPr/>
        </p:nvSpPr>
        <p:spPr>
          <a:xfrm>
            <a:off x="1571604" y="3500444"/>
            <a:ext cx="1173655" cy="307777"/>
          </a:xfrm>
          <a:prstGeom prst="rect">
            <a:avLst/>
          </a:prstGeom>
          <a:noFill/>
          <a:ln>
            <a:solidFill>
              <a:schemeClr val="accent1"/>
            </a:solidFill>
          </a:ln>
        </p:spPr>
        <p:txBody>
          <a:bodyPr wrap="none" lIns="91440" tIns="45720" rIns="91440" bIns="45720">
            <a:spAutoFit/>
          </a:bodyPr>
          <a:lstStyle/>
          <a:p>
            <a:pPr algn="ctr"/>
            <a:r>
              <a:rPr lang="en-US" sz="1400" b="1" dirty="0" smtClean="0">
                <a:ln w="10541" cmpd="sng">
                  <a:solidFill>
                    <a:schemeClr val="accent1">
                      <a:shade val="88000"/>
                      <a:satMod val="110000"/>
                    </a:schemeClr>
                  </a:solidFill>
                  <a:prstDash val="solid"/>
                </a:ln>
                <a:solidFill>
                  <a:schemeClr val="bg1"/>
                </a:solidFill>
                <a:latin typeface="Times New Roman" pitchFamily="18" charset="0"/>
                <a:cs typeface="Times New Roman" pitchFamily="18" charset="0"/>
              </a:rPr>
              <a:t>Presented by</a:t>
            </a:r>
            <a:endParaRPr lang="en-US" sz="1400" b="1" cap="none" spc="0" dirty="0">
              <a:ln w="10541" cmpd="sng">
                <a:solidFill>
                  <a:schemeClr val="accent1">
                    <a:shade val="88000"/>
                    <a:satMod val="110000"/>
                  </a:schemeClr>
                </a:solidFill>
                <a:prstDash val="solid"/>
              </a:ln>
              <a:solidFill>
                <a:schemeClr val="bg1"/>
              </a:solidFill>
              <a:effectLst/>
              <a:latin typeface="Times New Roman" pitchFamily="18" charset="0"/>
              <a:cs typeface="Times New Roman" pitchFamily="18" charset="0"/>
            </a:endParaRPr>
          </a:p>
        </p:txBody>
      </p:sp>
      <p:sp>
        <p:nvSpPr>
          <p:cNvPr id="13" name="Rectangle 12"/>
          <p:cNvSpPr/>
          <p:nvPr/>
        </p:nvSpPr>
        <p:spPr>
          <a:xfrm>
            <a:off x="1000100" y="3857634"/>
            <a:ext cx="2333908"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Mrs. R. LATHA</a:t>
            </a:r>
            <a:endParaRPr lang="en-US" sz="2400" b="1" cap="none" spc="0" dirty="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4" name="Rectangle 13"/>
          <p:cNvSpPr/>
          <p:nvPr/>
        </p:nvSpPr>
        <p:spPr>
          <a:xfrm>
            <a:off x="214282" y="4286262"/>
            <a:ext cx="4173258"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Assistant Professor in Computer Science</a:t>
            </a:r>
            <a:endParaRPr lang="en-US" b="1" cap="none" spc="0" dirty="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b="1" u="sng" dirty="0" smtClean="0">
                <a:solidFill>
                  <a:srgbClr val="FF0000"/>
                </a:solidFill>
              </a:rPr>
              <a:t>FRAMES OF REFERENCE</a:t>
            </a:r>
            <a:endParaRPr lang="en-IN" b="1" u="sng" dirty="0">
              <a:solidFill>
                <a:srgbClr val="FF0000"/>
              </a:solidFill>
            </a:endParaRPr>
          </a:p>
        </p:txBody>
      </p:sp>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928762" y="0"/>
            <a:ext cx="7215238" cy="5143500"/>
          </a:xfrm>
          <a:prstGeom prst="rect">
            <a:avLst/>
          </a:prstGeom>
          <a:noFill/>
          <a:ln w="9525">
            <a:noFill/>
            <a:miter lim="800000"/>
            <a:headEnd/>
            <a:tailEnd/>
          </a:ln>
        </p:spPr>
      </p:pic>
      <p:sp>
        <p:nvSpPr>
          <p:cNvPr id="5" name="TextBox 4"/>
          <p:cNvSpPr txBox="1"/>
          <p:nvPr/>
        </p:nvSpPr>
        <p:spPr>
          <a:xfrm>
            <a:off x="2786050" y="1071552"/>
            <a:ext cx="5500726" cy="2554545"/>
          </a:xfrm>
          <a:prstGeom prst="rect">
            <a:avLst/>
          </a:prstGeom>
          <a:noFill/>
        </p:spPr>
        <p:txBody>
          <a:bodyPr wrap="square" rtlCol="0">
            <a:spAutoFit/>
          </a:bodyPr>
          <a:lstStyle/>
          <a:p>
            <a:pPr algn="ctr"/>
            <a:r>
              <a:rPr lang="en-IN" sz="4000" b="1" dirty="0" smtClean="0">
                <a:latin typeface="Times New Roman" pitchFamily="18" charset="0"/>
                <a:cs typeface="Times New Roman" pitchFamily="18" charset="0"/>
              </a:rPr>
              <a:t>We will consider four approaches  to interpreting student performance</a:t>
            </a:r>
            <a:endParaRPr lang="en-IN"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928794" y="0"/>
            <a:ext cx="7215206" cy="5143500"/>
          </a:xfrm>
          <a:prstGeom prst="rect">
            <a:avLst/>
          </a:prstGeom>
          <a:noFill/>
          <a:ln w="9525">
            <a:noFill/>
            <a:miter lim="800000"/>
            <a:headEnd/>
            <a:tailEnd/>
          </a:ln>
        </p:spPr>
      </p:pic>
      <p:sp>
        <p:nvSpPr>
          <p:cNvPr id="2" name="Title 1"/>
          <p:cNvSpPr>
            <a:spLocks noGrp="1"/>
          </p:cNvSpPr>
          <p:nvPr>
            <p:ph type="title"/>
          </p:nvPr>
        </p:nvSpPr>
        <p:spPr>
          <a:xfrm>
            <a:off x="2500298" y="928676"/>
            <a:ext cx="6108200" cy="572644"/>
          </a:xfrm>
        </p:spPr>
        <p:txBody>
          <a:bodyPr>
            <a:noAutofit/>
          </a:bodyPr>
          <a:lstStyle/>
          <a:p>
            <a:pPr algn="ctr"/>
            <a:r>
              <a:rPr lang="en-IN" b="1" u="sng" dirty="0" smtClean="0">
                <a:solidFill>
                  <a:srgbClr val="FF0000"/>
                </a:solidFill>
              </a:rPr>
              <a:t>1. Ability - </a:t>
            </a:r>
            <a:r>
              <a:rPr lang="en-IN" b="1" u="sng" dirty="0" smtClean="0">
                <a:solidFill>
                  <a:schemeClr val="tx1"/>
                </a:solidFill>
              </a:rPr>
              <a:t>referenced</a:t>
            </a:r>
            <a:endParaRPr lang="en-IN" b="1" u="sng" dirty="0">
              <a:solidFill>
                <a:srgbClr val="FF0000"/>
              </a:solidFill>
            </a:endParaRPr>
          </a:p>
        </p:txBody>
      </p:sp>
      <p:sp>
        <p:nvSpPr>
          <p:cNvPr id="6" name="TextBox 5"/>
          <p:cNvSpPr txBox="1"/>
          <p:nvPr/>
        </p:nvSpPr>
        <p:spPr>
          <a:xfrm>
            <a:off x="2714612" y="1928808"/>
            <a:ext cx="5500726" cy="1569660"/>
          </a:xfrm>
          <a:prstGeom prst="rect">
            <a:avLst/>
          </a:prstGeom>
          <a:noFill/>
        </p:spPr>
        <p:txBody>
          <a:bodyPr wrap="square" rtlCol="0">
            <a:spAutoFit/>
          </a:bodyPr>
          <a:lstStyle/>
          <a:p>
            <a:pPr algn="ctr"/>
            <a:r>
              <a:rPr lang="en-IN" sz="3200" b="1" dirty="0" smtClean="0">
                <a:latin typeface="Times New Roman" pitchFamily="18" charset="0"/>
                <a:cs typeface="Times New Roman" pitchFamily="18" charset="0"/>
              </a:rPr>
              <a:t>Student’s maximum possible performance</a:t>
            </a:r>
          </a:p>
          <a:p>
            <a:pPr algn="ctr"/>
            <a:r>
              <a:rPr lang="en-IN" sz="3200" b="1" dirty="0" smtClean="0">
                <a:latin typeface="Times New Roman" pitchFamily="18" charset="0"/>
                <a:cs typeface="Times New Roman" pitchFamily="18" charset="0"/>
              </a:rPr>
              <a:t>(Various Skills)</a:t>
            </a:r>
            <a:endParaRPr lang="en-I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928794" y="0"/>
            <a:ext cx="7358114" cy="5143500"/>
          </a:xfrm>
          <a:prstGeom prst="rect">
            <a:avLst/>
          </a:prstGeom>
          <a:noFill/>
          <a:ln w="9525">
            <a:noFill/>
            <a:miter lim="800000"/>
            <a:headEnd/>
            <a:tailEnd/>
          </a:ln>
        </p:spPr>
      </p:pic>
      <p:sp>
        <p:nvSpPr>
          <p:cNvPr id="2" name="Title 1"/>
          <p:cNvSpPr>
            <a:spLocks noGrp="1"/>
          </p:cNvSpPr>
          <p:nvPr>
            <p:ph type="title"/>
          </p:nvPr>
        </p:nvSpPr>
        <p:spPr>
          <a:xfrm>
            <a:off x="2357422" y="785800"/>
            <a:ext cx="6108200" cy="572644"/>
          </a:xfrm>
        </p:spPr>
        <p:txBody>
          <a:bodyPr>
            <a:noAutofit/>
          </a:bodyPr>
          <a:lstStyle/>
          <a:p>
            <a:pPr algn="ctr"/>
            <a:r>
              <a:rPr lang="en-IN" b="1" u="sng" dirty="0" smtClean="0">
                <a:solidFill>
                  <a:srgbClr val="FF0000"/>
                </a:solidFill>
              </a:rPr>
              <a:t>2. Growth - </a:t>
            </a:r>
            <a:r>
              <a:rPr lang="en-IN" b="1" u="sng" dirty="0" smtClean="0">
                <a:solidFill>
                  <a:schemeClr val="tx1"/>
                </a:solidFill>
              </a:rPr>
              <a:t>referenced</a:t>
            </a:r>
            <a:endParaRPr lang="en-IN" b="1" u="sng" dirty="0">
              <a:solidFill>
                <a:srgbClr val="FF0000"/>
              </a:solidFill>
            </a:endParaRPr>
          </a:p>
        </p:txBody>
      </p:sp>
      <p:sp>
        <p:nvSpPr>
          <p:cNvPr id="6" name="TextBox 5"/>
          <p:cNvSpPr txBox="1"/>
          <p:nvPr/>
        </p:nvSpPr>
        <p:spPr>
          <a:xfrm>
            <a:off x="2857488" y="1714494"/>
            <a:ext cx="5500726" cy="1569660"/>
          </a:xfrm>
          <a:prstGeom prst="rect">
            <a:avLst/>
          </a:prstGeom>
          <a:noFill/>
        </p:spPr>
        <p:txBody>
          <a:bodyPr wrap="square" rtlCol="0">
            <a:spAutoFit/>
          </a:bodyPr>
          <a:lstStyle/>
          <a:p>
            <a:pPr algn="ctr"/>
            <a:r>
              <a:rPr lang="en-IN" sz="3200" b="1" dirty="0" smtClean="0">
                <a:latin typeface="Times New Roman" pitchFamily="18" charset="0"/>
                <a:cs typeface="Times New Roman" pitchFamily="18" charset="0"/>
              </a:rPr>
              <a:t>Student performance is compared with the student’s prior performance</a:t>
            </a:r>
            <a:endParaRPr lang="en-I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714480" y="0"/>
            <a:ext cx="7429520" cy="5143500"/>
          </a:xfrm>
          <a:prstGeom prst="rect">
            <a:avLst/>
          </a:prstGeom>
          <a:noFill/>
          <a:ln w="9525">
            <a:noFill/>
            <a:miter lim="800000"/>
            <a:headEnd/>
            <a:tailEnd/>
          </a:ln>
        </p:spPr>
      </p:pic>
      <p:sp>
        <p:nvSpPr>
          <p:cNvPr id="2" name="Title 1"/>
          <p:cNvSpPr>
            <a:spLocks noGrp="1"/>
          </p:cNvSpPr>
          <p:nvPr>
            <p:ph type="title"/>
          </p:nvPr>
        </p:nvSpPr>
        <p:spPr>
          <a:xfrm>
            <a:off x="2214546" y="1071552"/>
            <a:ext cx="6108200" cy="572644"/>
          </a:xfrm>
        </p:spPr>
        <p:txBody>
          <a:bodyPr>
            <a:noAutofit/>
          </a:bodyPr>
          <a:lstStyle/>
          <a:p>
            <a:pPr algn="ctr"/>
            <a:r>
              <a:rPr lang="en-IN" b="1" u="sng" dirty="0" smtClean="0">
                <a:solidFill>
                  <a:srgbClr val="FF0000"/>
                </a:solidFill>
              </a:rPr>
              <a:t>3. Norm - </a:t>
            </a:r>
            <a:r>
              <a:rPr lang="en-IN" b="1" u="sng" dirty="0" smtClean="0">
                <a:solidFill>
                  <a:schemeClr val="tx1"/>
                </a:solidFill>
              </a:rPr>
              <a:t>referenced</a:t>
            </a:r>
            <a:endParaRPr lang="en-IN" b="1" u="sng" dirty="0">
              <a:solidFill>
                <a:srgbClr val="FF0000"/>
              </a:solidFill>
            </a:endParaRPr>
          </a:p>
        </p:txBody>
      </p:sp>
      <p:sp>
        <p:nvSpPr>
          <p:cNvPr id="6" name="TextBox 5"/>
          <p:cNvSpPr txBox="1"/>
          <p:nvPr/>
        </p:nvSpPr>
        <p:spPr>
          <a:xfrm>
            <a:off x="2571736" y="2143122"/>
            <a:ext cx="5500726" cy="1077218"/>
          </a:xfrm>
          <a:prstGeom prst="rect">
            <a:avLst/>
          </a:prstGeom>
          <a:noFill/>
        </p:spPr>
        <p:txBody>
          <a:bodyPr wrap="square" rtlCol="0">
            <a:spAutoFit/>
          </a:bodyPr>
          <a:lstStyle/>
          <a:p>
            <a:pPr algn="ctr"/>
            <a:r>
              <a:rPr lang="en-IN" sz="3200" b="1" dirty="0" smtClean="0">
                <a:latin typeface="Times New Roman" pitchFamily="18" charset="0"/>
                <a:cs typeface="Times New Roman" pitchFamily="18" charset="0"/>
              </a:rPr>
              <a:t>Comparing the student’s performance with peer group</a:t>
            </a:r>
            <a:endParaRPr lang="en-I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857356" y="0"/>
            <a:ext cx="7286644" cy="5143500"/>
          </a:xfrm>
          <a:prstGeom prst="rect">
            <a:avLst/>
          </a:prstGeom>
          <a:noFill/>
          <a:ln w="9525">
            <a:noFill/>
            <a:miter lim="800000"/>
            <a:headEnd/>
            <a:tailEnd/>
          </a:ln>
        </p:spPr>
      </p:pic>
      <p:sp>
        <p:nvSpPr>
          <p:cNvPr id="6" name="TextBox 5"/>
          <p:cNvSpPr txBox="1"/>
          <p:nvPr/>
        </p:nvSpPr>
        <p:spPr>
          <a:xfrm>
            <a:off x="2643174" y="2071684"/>
            <a:ext cx="5500726" cy="1077218"/>
          </a:xfrm>
          <a:prstGeom prst="rect">
            <a:avLst/>
          </a:prstGeom>
          <a:noFill/>
        </p:spPr>
        <p:txBody>
          <a:bodyPr wrap="square" rtlCol="0">
            <a:spAutoFit/>
          </a:bodyPr>
          <a:lstStyle/>
          <a:p>
            <a:pPr algn="ctr"/>
            <a:r>
              <a:rPr lang="en-IN" sz="3200" b="1" dirty="0" smtClean="0">
                <a:latin typeface="Times New Roman" pitchFamily="18" charset="0"/>
                <a:cs typeface="Times New Roman" pitchFamily="18" charset="0"/>
              </a:rPr>
              <a:t>What the student can and cannot do</a:t>
            </a:r>
            <a:endParaRPr lang="en-IN" sz="3200" b="1" dirty="0">
              <a:latin typeface="Times New Roman" pitchFamily="18" charset="0"/>
              <a:cs typeface="Times New Roman" pitchFamily="18" charset="0"/>
            </a:endParaRPr>
          </a:p>
        </p:txBody>
      </p:sp>
      <p:sp>
        <p:nvSpPr>
          <p:cNvPr id="2" name="Title 1"/>
          <p:cNvSpPr>
            <a:spLocks noGrp="1"/>
          </p:cNvSpPr>
          <p:nvPr>
            <p:ph type="title"/>
          </p:nvPr>
        </p:nvSpPr>
        <p:spPr>
          <a:xfrm>
            <a:off x="2357422" y="1071552"/>
            <a:ext cx="6108200" cy="572644"/>
          </a:xfrm>
        </p:spPr>
        <p:txBody>
          <a:bodyPr>
            <a:noAutofit/>
          </a:bodyPr>
          <a:lstStyle/>
          <a:p>
            <a:pPr algn="ctr"/>
            <a:r>
              <a:rPr lang="en-IN" b="1" u="sng" dirty="0" smtClean="0">
                <a:solidFill>
                  <a:srgbClr val="FF0000"/>
                </a:solidFill>
              </a:rPr>
              <a:t>4. Criterion - </a:t>
            </a:r>
            <a:r>
              <a:rPr lang="en-IN" b="1" u="sng" dirty="0" smtClean="0">
                <a:solidFill>
                  <a:schemeClr val="tx1"/>
                </a:solidFill>
              </a:rPr>
              <a:t>referenced</a:t>
            </a:r>
            <a:endParaRPr lang="en-IN" b="1" u="sng"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857356" y="0"/>
            <a:ext cx="7286644" cy="5143500"/>
          </a:xfrm>
          <a:prstGeom prst="rect">
            <a:avLst/>
          </a:prstGeom>
          <a:noFill/>
          <a:ln w="9525">
            <a:noFill/>
            <a:miter lim="800000"/>
            <a:headEnd/>
            <a:tailEnd/>
          </a:ln>
        </p:spPr>
      </p:pic>
      <p:sp>
        <p:nvSpPr>
          <p:cNvPr id="6" name="TextBox 5"/>
          <p:cNvSpPr txBox="1"/>
          <p:nvPr/>
        </p:nvSpPr>
        <p:spPr>
          <a:xfrm>
            <a:off x="2428860" y="1214428"/>
            <a:ext cx="5857916" cy="2308324"/>
          </a:xfrm>
          <a:prstGeom prst="rect">
            <a:avLst/>
          </a:prstGeom>
          <a:noFill/>
        </p:spPr>
        <p:txBody>
          <a:bodyPr wrap="square" rtlCol="0">
            <a:spAutoFit/>
          </a:bodyPr>
          <a:lstStyle/>
          <a:p>
            <a:pPr algn="ctr"/>
            <a:r>
              <a:rPr lang="en-IN" sz="3600" b="1" dirty="0" smtClean="0">
                <a:latin typeface="Times New Roman" pitchFamily="18" charset="0"/>
                <a:cs typeface="Times New Roman" pitchFamily="18" charset="0"/>
              </a:rPr>
              <a:t>Which of the </a:t>
            </a:r>
          </a:p>
          <a:p>
            <a:pPr algn="ctr"/>
            <a:r>
              <a:rPr lang="en-IN" sz="3600" b="1" dirty="0" smtClean="0">
                <a:solidFill>
                  <a:srgbClr val="FF0000"/>
                </a:solidFill>
                <a:latin typeface="Times New Roman" pitchFamily="18" charset="0"/>
                <a:cs typeface="Times New Roman" pitchFamily="18" charset="0"/>
              </a:rPr>
              <a:t>Four FRAMES OF REFERENCE</a:t>
            </a:r>
          </a:p>
          <a:p>
            <a:pPr algn="ctr"/>
            <a:r>
              <a:rPr lang="en-IN" sz="3600" b="1" dirty="0" smtClean="0">
                <a:latin typeface="Times New Roman" pitchFamily="18" charset="0"/>
                <a:cs typeface="Times New Roman" pitchFamily="18" charset="0"/>
              </a:rPr>
              <a:t>are the most useful?</a:t>
            </a:r>
            <a:endParaRPr lang="en-IN"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ntage Photo Frame With Ornamental Borders Editable Vector File ..."/>
          <p:cNvPicPr>
            <a:picLocks noGrp="1"/>
          </p:cNvPicPr>
          <p:nvPr>
            <p:ph idx="1"/>
          </p:nvPr>
        </p:nvPicPr>
        <p:blipFill>
          <a:blip r:embed="rId2"/>
          <a:stretch>
            <a:fillRect/>
          </a:stretch>
        </p:blipFill>
        <p:spPr bwMode="auto">
          <a:xfrm>
            <a:off x="1928794" y="0"/>
            <a:ext cx="7286644" cy="5143500"/>
          </a:xfrm>
          <a:prstGeom prst="rect">
            <a:avLst/>
          </a:prstGeom>
          <a:noFill/>
          <a:ln w="9525">
            <a:noFill/>
            <a:miter lim="800000"/>
            <a:headEnd/>
            <a:tailEnd/>
          </a:ln>
        </p:spPr>
      </p:pic>
      <p:sp>
        <p:nvSpPr>
          <p:cNvPr id="6" name="TextBox 5"/>
          <p:cNvSpPr txBox="1"/>
          <p:nvPr/>
        </p:nvSpPr>
        <p:spPr>
          <a:xfrm>
            <a:off x="2928926" y="857238"/>
            <a:ext cx="5357850" cy="1938992"/>
          </a:xfrm>
          <a:prstGeom prst="rect">
            <a:avLst/>
          </a:prstGeom>
          <a:noFill/>
        </p:spPr>
        <p:txBody>
          <a:bodyPr wrap="square" rtlCol="0">
            <a:spAutoFit/>
          </a:bodyPr>
          <a:lstStyle/>
          <a:p>
            <a:pPr algn="ctr"/>
            <a:r>
              <a:rPr lang="en-IN" sz="4000" b="1" dirty="0" smtClean="0">
                <a:solidFill>
                  <a:srgbClr val="FF0000"/>
                </a:solidFill>
                <a:latin typeface="Times New Roman" pitchFamily="18" charset="0"/>
                <a:cs typeface="Times New Roman" pitchFamily="18" charset="0"/>
              </a:rPr>
              <a:t>Criterion – referenced</a:t>
            </a:r>
          </a:p>
          <a:p>
            <a:pPr algn="ctr"/>
            <a:r>
              <a:rPr lang="en-IN" sz="4000" b="1" dirty="0" smtClean="0">
                <a:solidFill>
                  <a:srgbClr val="FF0000"/>
                </a:solidFill>
                <a:latin typeface="Times New Roman" pitchFamily="18" charset="0"/>
                <a:cs typeface="Times New Roman" pitchFamily="18" charset="0"/>
              </a:rPr>
              <a:t>Norm – referenced</a:t>
            </a:r>
          </a:p>
          <a:p>
            <a:pPr algn="ctr"/>
            <a:r>
              <a:rPr lang="en-IN" sz="4000" b="1" dirty="0" smtClean="0">
                <a:latin typeface="Times New Roman" pitchFamily="18" charset="0"/>
                <a:cs typeface="Times New Roman" pitchFamily="18" charset="0"/>
              </a:rPr>
              <a:t>interpretations</a:t>
            </a:r>
          </a:p>
        </p:txBody>
      </p:sp>
      <p:sp>
        <p:nvSpPr>
          <p:cNvPr id="5" name="TextBox 4"/>
          <p:cNvSpPr txBox="1"/>
          <p:nvPr/>
        </p:nvSpPr>
        <p:spPr>
          <a:xfrm rot="19858850">
            <a:off x="5387446" y="3148715"/>
            <a:ext cx="3214710" cy="954107"/>
          </a:xfrm>
          <a:prstGeom prst="rect">
            <a:avLst/>
          </a:prstGeom>
          <a:noFill/>
        </p:spPr>
        <p:txBody>
          <a:bodyPr wrap="square" rtlCol="0">
            <a:spAutoFit/>
          </a:bodyPr>
          <a:lstStyle/>
          <a:p>
            <a:pPr algn="ctr"/>
            <a:r>
              <a:rPr lang="en-IN" sz="2800" b="1" dirty="0" smtClean="0">
                <a:solidFill>
                  <a:srgbClr val="7030A0"/>
                </a:solidFill>
              </a:rPr>
              <a:t>The most useful references</a:t>
            </a:r>
            <a:endParaRPr lang="en-IN" sz="2800" b="1" dirty="0">
              <a:solidFill>
                <a:srgbClr val="7030A0"/>
              </a:solidFill>
            </a:endParaRPr>
          </a:p>
        </p:txBody>
      </p:sp>
      <p:cxnSp>
        <p:nvCxnSpPr>
          <p:cNvPr id="8" name="Straight Arrow Connector 7"/>
          <p:cNvCxnSpPr/>
          <p:nvPr/>
        </p:nvCxnSpPr>
        <p:spPr>
          <a:xfrm rot="16200000" flipV="1">
            <a:off x="6250793" y="2893221"/>
            <a:ext cx="428628" cy="357190"/>
          </a:xfrm>
          <a:prstGeom prst="straightConnector1">
            <a:avLst/>
          </a:prstGeom>
          <a:ln>
            <a:solidFill>
              <a:schemeClr val="tx1"/>
            </a:solidFill>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1+#ppt_w/2"/>
                                          </p:val>
                                        </p:tav>
                                        <p:tav tm="100000">
                                          <p:val>
                                            <p:strVal val="#ppt_x"/>
                                          </p:val>
                                        </p:tav>
                                      </p:tavLst>
                                    </p:anim>
                                    <p:anim calcmode="lin" valueType="num">
                                      <p:cBhvr additive="base">
                                        <p:cTn id="12"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84" y="285734"/>
            <a:ext cx="6108200" cy="572644"/>
          </a:xfrm>
        </p:spPr>
        <p:txBody>
          <a:bodyPr>
            <a:normAutofit fontScale="90000"/>
          </a:bodyPr>
          <a:lstStyle/>
          <a:p>
            <a:pPr algn="ctr"/>
            <a:r>
              <a:rPr lang="en-IN" sz="2800" b="1" dirty="0" smtClean="0">
                <a:solidFill>
                  <a:srgbClr val="FF0000"/>
                </a:solidFill>
                <a:latin typeface="Times New Roman" pitchFamily="18" charset="0"/>
                <a:cs typeface="Times New Roman" pitchFamily="18" charset="0"/>
              </a:rPr>
              <a:t>Summarizing and Interpreting of Results</a:t>
            </a:r>
            <a:endParaRPr lang="en-US" sz="2800"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2571736" y="1785932"/>
            <a:ext cx="6108200" cy="2214578"/>
          </a:xfrm>
        </p:spPr>
        <p:txBody>
          <a:bodyPr/>
          <a:lstStyle/>
          <a:p>
            <a:pPr marL="514350" indent="-514350">
              <a:lnSpc>
                <a:spcPct val="150000"/>
              </a:lnSpc>
              <a:buNone/>
            </a:pPr>
            <a:r>
              <a:rPr lang="en-IN" b="1" dirty="0" smtClean="0">
                <a:latin typeface="Times New Roman" pitchFamily="18" charset="0"/>
                <a:cs typeface="Times New Roman" pitchFamily="18" charset="0"/>
              </a:rPr>
              <a:t>1. Norm-referenced Interpretation</a:t>
            </a:r>
          </a:p>
          <a:p>
            <a:pPr>
              <a:buNone/>
            </a:pPr>
            <a:r>
              <a:rPr lang="en-IN" b="1" dirty="0" smtClean="0">
                <a:latin typeface="Times New Roman" pitchFamily="18" charset="0"/>
                <a:cs typeface="Times New Roman" pitchFamily="18" charset="0"/>
              </a:rPr>
              <a:t>2. Criterion-referenced Interpretation</a:t>
            </a:r>
          </a:p>
        </p:txBody>
      </p:sp>
      <p:sp>
        <p:nvSpPr>
          <p:cNvPr id="6" name="Title 1"/>
          <p:cNvSpPr txBox="1">
            <a:spLocks/>
          </p:cNvSpPr>
          <p:nvPr/>
        </p:nvSpPr>
        <p:spPr>
          <a:xfrm>
            <a:off x="2500298" y="857238"/>
            <a:ext cx="6143668" cy="610820"/>
          </a:xfrm>
          <a:prstGeom prst="rect">
            <a:avLst/>
          </a:prstGeom>
        </p:spPr>
        <p:txBody>
          <a:bodyPr vert="horz" lIns="91440" tIns="45720" rIns="91440" bIns="45720" rtlCol="0" anchor="ctr">
            <a:normAutofit fontScale="97500"/>
          </a:bodyPr>
          <a:lstStyle/>
          <a:p>
            <a:pPr lvl="0" algn="ctr">
              <a:spcBef>
                <a:spcPct val="0"/>
              </a:spcBef>
            </a:pPr>
            <a:r>
              <a:rPr lang="en-IN" sz="2800" b="1" u="sng" dirty="0" smtClean="0">
                <a:solidFill>
                  <a:srgbClr val="0070C0"/>
                </a:solidFill>
                <a:latin typeface="Times New Roman" pitchFamily="18" charset="0"/>
                <a:cs typeface="Times New Roman" pitchFamily="18" charset="0"/>
              </a:rPr>
              <a:t>Methods of interpreting the results</a:t>
            </a:r>
            <a:endParaRPr kumimoji="0" lang="en-IN" sz="2800" b="0" i="0" u="sng" strike="noStrike" kern="1200" cap="none" spc="0" normalizeH="0" baseline="0" noProof="0" dirty="0">
              <a:ln>
                <a:noFill/>
              </a:ln>
              <a:solidFill>
                <a:srgbClr val="0070C0"/>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8" y="428610"/>
            <a:ext cx="5586552" cy="571504"/>
          </a:xfrm>
        </p:spPr>
        <p:txBody>
          <a:bodyPr>
            <a:noAutofit/>
          </a:bodyPr>
          <a:lstStyle/>
          <a:p>
            <a:pPr algn="ctr"/>
            <a:r>
              <a:rPr lang="en-IN" sz="2800" b="1" dirty="0" smtClean="0">
                <a:solidFill>
                  <a:srgbClr val="FF0000"/>
                </a:solidFill>
                <a:latin typeface="Times New Roman" pitchFamily="18" charset="0"/>
                <a:cs typeface="Times New Roman" pitchFamily="18" charset="0"/>
              </a:rPr>
              <a:t>1. Norm-referenced Interpretation</a:t>
            </a:r>
            <a:br>
              <a:rPr lang="en-IN" sz="2800" b="1" dirty="0" smtClean="0">
                <a:solidFill>
                  <a:srgbClr val="FF0000"/>
                </a:solidFill>
                <a:latin typeface="Times New Roman" pitchFamily="18" charset="0"/>
                <a:cs typeface="Times New Roman" pitchFamily="18" charset="0"/>
              </a:rPr>
            </a:br>
            <a:endParaRPr lang="en-IN" sz="2800" dirty="0">
              <a:solidFill>
                <a:srgbClr val="FF0000"/>
              </a:solidFill>
            </a:endParaRPr>
          </a:p>
        </p:txBody>
      </p:sp>
      <p:sp>
        <p:nvSpPr>
          <p:cNvPr id="3" name="Content Placeholder 2"/>
          <p:cNvSpPr>
            <a:spLocks noGrp="1"/>
          </p:cNvSpPr>
          <p:nvPr>
            <p:ph idx="1"/>
          </p:nvPr>
        </p:nvSpPr>
        <p:spPr>
          <a:xfrm>
            <a:off x="2571736" y="1142990"/>
            <a:ext cx="5715040" cy="3143272"/>
          </a:xfrm>
        </p:spPr>
        <p:txBody>
          <a:bodyPr>
            <a:normAutofit lnSpcReduction="10000"/>
          </a:bodyPr>
          <a:lstStyle/>
          <a:p>
            <a:pPr algn="just"/>
            <a:r>
              <a:rPr lang="en-IN" dirty="0" smtClean="0">
                <a:latin typeface="Times New Roman" pitchFamily="18" charset="0"/>
                <a:cs typeface="Times New Roman" pitchFamily="18" charset="0"/>
              </a:rPr>
              <a:t>Student’s performance or progress in relation to others of the same peer group, age or ability.</a:t>
            </a:r>
          </a:p>
          <a:p>
            <a:r>
              <a:rPr lang="en-IN" dirty="0" smtClean="0">
                <a:latin typeface="Times New Roman" pitchFamily="18" charset="0"/>
                <a:cs typeface="Times New Roman" pitchFamily="18" charset="0"/>
              </a:rPr>
              <a:t>Ranking or Scaling.</a:t>
            </a:r>
          </a:p>
          <a:p>
            <a:pPr algn="just"/>
            <a:r>
              <a:rPr lang="en-IN" dirty="0" smtClean="0">
                <a:latin typeface="Times New Roman" pitchFamily="18" charset="0"/>
                <a:cs typeface="Times New Roman" pitchFamily="18" charset="0"/>
              </a:rPr>
              <a:t>To compare achievement in particular groups, subjects and years.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smtClean="0"/>
              <a:t>Ram’s score in the periodical exams is below the mean.</a:t>
            </a:r>
          </a:p>
          <a:p>
            <a:pPr algn="just"/>
            <a:r>
              <a:rPr lang="en-IN" dirty="0" smtClean="0"/>
              <a:t>Sheela ranked 5th in the unit test in Physics.</a:t>
            </a:r>
          </a:p>
          <a:p>
            <a:pPr algn="just"/>
            <a:r>
              <a:rPr lang="en-IN" dirty="0" smtClean="0"/>
              <a:t>John obtained the worst score in Mathematic exam</a:t>
            </a:r>
          </a:p>
          <a:p>
            <a:pPr algn="just"/>
            <a:r>
              <a:rPr lang="en-IN" dirty="0" err="1" smtClean="0"/>
              <a:t>Sheeba</a:t>
            </a:r>
            <a:r>
              <a:rPr lang="en-IN" dirty="0" smtClean="0"/>
              <a:t> won in the 200 meter running.</a:t>
            </a:r>
            <a:endParaRPr lang="en-IN" dirty="0"/>
          </a:p>
        </p:txBody>
      </p:sp>
      <p:sp>
        <p:nvSpPr>
          <p:cNvPr id="4" name="Title 1"/>
          <p:cNvSpPr txBox="1">
            <a:spLocks/>
          </p:cNvSpPr>
          <p:nvPr/>
        </p:nvSpPr>
        <p:spPr>
          <a:xfrm>
            <a:off x="2500298" y="928676"/>
            <a:ext cx="6286544" cy="5726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t>How to interpret norm-referenced tests</a:t>
            </a:r>
            <a:br>
              <a:rPr kumimoji="0" lang="en-IN" sz="2800" b="1"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br>
            <a:r>
              <a:rPr kumimoji="0" lang="en-IN" sz="2800" b="0"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t/>
            </a:r>
            <a:br>
              <a:rPr kumimoji="0" lang="en-IN" sz="2800" b="0"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br>
            <a:endParaRPr kumimoji="0" lang="en-IN" sz="2800" b="0"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Title 5"/>
          <p:cNvSpPr>
            <a:spLocks noGrp="1"/>
          </p:cNvSpPr>
          <p:nvPr>
            <p:ph type="ctrTitle"/>
          </p:nvPr>
        </p:nvSpPr>
        <p:spPr>
          <a:xfrm>
            <a:off x="2143108" y="1643056"/>
            <a:ext cx="5143535" cy="1500198"/>
          </a:xfrm>
        </p:spPr>
        <p:txBody>
          <a:bodyPr/>
          <a:lstStyle/>
          <a:p>
            <a:pPr>
              <a:lnSpc>
                <a:spcPct val="150000"/>
              </a:lnSpc>
            </a:pPr>
            <a:r>
              <a:rPr lang="en-IN" sz="2000" b="1" dirty="0" smtClean="0">
                <a:latin typeface="Times New Roman" pitchFamily="18" charset="0"/>
                <a:cs typeface="Times New Roman" pitchFamily="18" charset="0"/>
              </a:rPr>
              <a:t>Summarization and Interpretation of Results, </a:t>
            </a:r>
            <a:br>
              <a:rPr lang="en-IN" sz="2000" b="1" dirty="0" smtClean="0">
                <a:latin typeface="Times New Roman" pitchFamily="18" charset="0"/>
                <a:cs typeface="Times New Roman" pitchFamily="18" charset="0"/>
              </a:rPr>
            </a:br>
            <a:r>
              <a:rPr lang="en-IN" sz="2000" b="1" dirty="0" smtClean="0">
                <a:latin typeface="Times New Roman" pitchFamily="18" charset="0"/>
                <a:cs typeface="Times New Roman" pitchFamily="18" charset="0"/>
              </a:rPr>
              <a:t>Reporting of Assessment </a:t>
            </a:r>
            <a:r>
              <a:rPr lang="en-IN" sz="2000" b="1" smtClean="0">
                <a:latin typeface="Times New Roman" pitchFamily="18" charset="0"/>
                <a:cs typeface="Times New Roman" pitchFamily="18" charset="0"/>
              </a:rPr>
              <a:t>Findings</a:t>
            </a:r>
            <a:r>
              <a:rPr lang="en-IN" sz="2000" b="1" smtClean="0">
                <a:latin typeface="Times New Roman" pitchFamily="18" charset="0"/>
                <a:cs typeface="Times New Roman" pitchFamily="18" charset="0"/>
              </a:rPr>
              <a:t>.</a:t>
            </a:r>
            <a:br>
              <a:rPr lang="en-IN" sz="2000" b="1" smtClean="0">
                <a:latin typeface="Times New Roman" pitchFamily="18" charset="0"/>
                <a:cs typeface="Times New Roman" pitchFamily="18" charset="0"/>
              </a:rPr>
            </a:br>
            <a:endParaRPr lang="en-IN" sz="1800" dirty="0">
              <a:solidFill>
                <a:srgbClr val="7030A0"/>
              </a:solidFill>
              <a:latin typeface="Times New Roman" pitchFamily="18" charset="0"/>
              <a:cs typeface="Times New Roman" pitchFamily="18" charset="0"/>
            </a:endParaRPr>
          </a:p>
        </p:txBody>
      </p:sp>
      <p:sp>
        <p:nvSpPr>
          <p:cNvPr id="7" name="object 3"/>
          <p:cNvSpPr txBox="1"/>
          <p:nvPr/>
        </p:nvSpPr>
        <p:spPr>
          <a:xfrm>
            <a:off x="3000364" y="1071552"/>
            <a:ext cx="3357586" cy="419345"/>
          </a:xfrm>
          <a:prstGeom prst="rect">
            <a:avLst/>
          </a:prstGeom>
        </p:spPr>
        <p:txBody>
          <a:bodyPr vert="horz" wrap="square" lIns="0" tIns="110489" rIns="0" bIns="0" rtlCol="0">
            <a:spAutoFit/>
          </a:bodyPr>
          <a:lstStyle/>
          <a:p>
            <a:pPr marL="3175" algn="ctr">
              <a:lnSpc>
                <a:spcPct val="100000"/>
              </a:lnSpc>
              <a:spcBef>
                <a:spcPts val="869"/>
              </a:spcBef>
            </a:pPr>
            <a:r>
              <a:rPr sz="2000" b="1" u="sng" spc="-5" dirty="0">
                <a:solidFill>
                  <a:srgbClr val="FF0000"/>
                </a:solidFill>
                <a:latin typeface="Times New Roman" pitchFamily="18" charset="0"/>
                <a:cs typeface="Times New Roman" pitchFamily="18" charset="0"/>
              </a:rPr>
              <a:t>Unit </a:t>
            </a:r>
            <a:r>
              <a:rPr sz="2000" b="1" u="sng">
                <a:solidFill>
                  <a:srgbClr val="FF0000"/>
                </a:solidFill>
                <a:latin typeface="Times New Roman" pitchFamily="18" charset="0"/>
                <a:cs typeface="Times New Roman" pitchFamily="18" charset="0"/>
              </a:rPr>
              <a:t>–</a:t>
            </a:r>
            <a:r>
              <a:rPr sz="2000" b="1" u="sng" spc="-15">
                <a:solidFill>
                  <a:srgbClr val="FF0000"/>
                </a:solidFill>
                <a:latin typeface="Times New Roman" pitchFamily="18" charset="0"/>
                <a:cs typeface="Times New Roman" pitchFamily="18" charset="0"/>
              </a:rPr>
              <a:t> </a:t>
            </a:r>
            <a:r>
              <a:rPr sz="2000" b="1" u="sng" smtClean="0">
                <a:solidFill>
                  <a:srgbClr val="FF0000"/>
                </a:solidFill>
                <a:latin typeface="Times New Roman" pitchFamily="18" charset="0"/>
                <a:cs typeface="Times New Roman" pitchFamily="18" charset="0"/>
              </a:rPr>
              <a:t>I</a:t>
            </a:r>
            <a:r>
              <a:rPr lang="en-IN" sz="2000" b="1" u="sng" dirty="0" smtClean="0">
                <a:solidFill>
                  <a:srgbClr val="FF0000"/>
                </a:solidFill>
                <a:latin typeface="Times New Roman" pitchFamily="18" charset="0"/>
                <a:cs typeface="Times New Roman" pitchFamily="18" charset="0"/>
              </a:rPr>
              <a:t> - </a:t>
            </a:r>
            <a:r>
              <a:rPr sz="2000" b="1" u="sng" smtClean="0">
                <a:solidFill>
                  <a:srgbClr val="FF0000"/>
                </a:solidFill>
                <a:latin typeface="Times New Roman" pitchFamily="18" charset="0"/>
                <a:cs typeface="Times New Roman" pitchFamily="18" charset="0"/>
              </a:rPr>
              <a:t>Basics </a:t>
            </a:r>
            <a:r>
              <a:rPr sz="2000" b="1" u="sng" dirty="0">
                <a:solidFill>
                  <a:srgbClr val="FF0000"/>
                </a:solidFill>
                <a:latin typeface="Times New Roman" pitchFamily="18" charset="0"/>
                <a:cs typeface="Times New Roman" pitchFamily="18" charset="0"/>
              </a:rPr>
              <a:t>of</a:t>
            </a:r>
            <a:r>
              <a:rPr sz="2000" b="1" u="sng" spc="-105" dirty="0">
                <a:solidFill>
                  <a:srgbClr val="FF0000"/>
                </a:solidFill>
                <a:latin typeface="Times New Roman" pitchFamily="18" charset="0"/>
                <a:cs typeface="Times New Roman" pitchFamily="18" charset="0"/>
              </a:rPr>
              <a:t> </a:t>
            </a:r>
            <a:r>
              <a:rPr sz="2000" b="1" u="sng" spc="-5" dirty="0">
                <a:solidFill>
                  <a:srgbClr val="FF0000"/>
                </a:solidFill>
                <a:latin typeface="Times New Roman" pitchFamily="18" charset="0"/>
                <a:cs typeface="Times New Roman" pitchFamily="18" charset="0"/>
              </a:rPr>
              <a:t>Assessment</a:t>
            </a:r>
            <a:endParaRPr sz="2000" u="sng">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solidFill>
                  <a:srgbClr val="FF0000"/>
                </a:solidFill>
                <a:latin typeface="Times New Roman" pitchFamily="18" charset="0"/>
                <a:cs typeface="Times New Roman" pitchFamily="18" charset="0"/>
              </a:rPr>
              <a:t>2. Criterion-referenced Interpretation</a:t>
            </a:r>
            <a:r>
              <a:rPr lang="en-US" sz="2800" dirty="0" smtClean="0">
                <a:solidFill>
                  <a:srgbClr val="FF0000"/>
                </a:solidFill>
                <a:latin typeface="Times New Roman" pitchFamily="18" charset="0"/>
                <a:cs typeface="Times New Roman" pitchFamily="18" charset="0"/>
              </a:rPr>
              <a:t/>
            </a:r>
            <a:br>
              <a:rPr lang="en-US" sz="2800" dirty="0" smtClean="0">
                <a:solidFill>
                  <a:srgbClr val="FF0000"/>
                </a:solidFill>
                <a:latin typeface="Times New Roman" pitchFamily="18" charset="0"/>
                <a:cs typeface="Times New Roman" pitchFamily="18" charset="0"/>
              </a:rPr>
            </a:br>
            <a:endParaRPr lang="en-IN" sz="2800" dirty="0">
              <a:solidFill>
                <a:srgbClr val="FF0000"/>
              </a:solidFill>
            </a:endParaRPr>
          </a:p>
        </p:txBody>
      </p:sp>
      <p:sp>
        <p:nvSpPr>
          <p:cNvPr id="3" name="Content Placeholder 2"/>
          <p:cNvSpPr>
            <a:spLocks noGrp="1"/>
          </p:cNvSpPr>
          <p:nvPr>
            <p:ph idx="1"/>
          </p:nvPr>
        </p:nvSpPr>
        <p:spPr>
          <a:xfrm>
            <a:off x="2128720" y="1082877"/>
            <a:ext cx="6872436" cy="3625589"/>
          </a:xfrm>
        </p:spPr>
        <p:txBody>
          <a:bodyPr>
            <a:normAutofit lnSpcReduction="10000"/>
          </a:bodyPr>
          <a:lstStyle/>
          <a:p>
            <a:pPr algn="just"/>
            <a:r>
              <a:rPr lang="en-IN" dirty="0" smtClean="0"/>
              <a:t>Student performance according to a specified domain or clearly defined learning tasks.</a:t>
            </a:r>
          </a:p>
          <a:p>
            <a:pPr algn="just"/>
            <a:r>
              <a:rPr lang="en-IN" dirty="0" smtClean="0"/>
              <a:t>Vocational and Academic qualification.</a:t>
            </a:r>
          </a:p>
          <a:p>
            <a:pPr algn="just"/>
            <a:r>
              <a:rPr lang="en-IN" dirty="0" smtClean="0"/>
              <a:t>Results are given on a pass/fail, competent / not competent basis.</a:t>
            </a:r>
          </a:p>
          <a:p>
            <a:pPr algn="just"/>
            <a:r>
              <a:rPr lang="en-IN" dirty="0" smtClean="0"/>
              <a:t>Results are conclusive and usually open to</a:t>
            </a:r>
          </a:p>
          <a:p>
            <a:pPr algn="just">
              <a:buNone/>
            </a:pPr>
            <a:r>
              <a:rPr lang="en-IN" dirty="0" smtClean="0"/>
              <a:t>    review.</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IN" dirty="0" smtClean="0"/>
              <a:t>Helen can construct a pie graph with 75% accuracy</a:t>
            </a:r>
          </a:p>
          <a:p>
            <a:pPr algn="just"/>
            <a:r>
              <a:rPr lang="en-IN" dirty="0" err="1" smtClean="0"/>
              <a:t>Heera</a:t>
            </a:r>
            <a:r>
              <a:rPr lang="en-IN" dirty="0" smtClean="0"/>
              <a:t> scored 7 out of 10 in the spelling test</a:t>
            </a:r>
          </a:p>
          <a:p>
            <a:pPr algn="just"/>
            <a:r>
              <a:rPr lang="en-IN" dirty="0" err="1" smtClean="0"/>
              <a:t>Riyan</a:t>
            </a:r>
            <a:r>
              <a:rPr lang="en-IN" dirty="0" smtClean="0"/>
              <a:t> can encode an article with no more than 5 errors in spelling.</a:t>
            </a:r>
          </a:p>
          <a:p>
            <a:pPr algn="just"/>
            <a:r>
              <a:rPr lang="en-IN" dirty="0" smtClean="0"/>
              <a:t>John can spell three difficult words in one minutes</a:t>
            </a:r>
          </a:p>
          <a:p>
            <a:pPr algn="just"/>
            <a:r>
              <a:rPr lang="en-IN" dirty="0" err="1" smtClean="0"/>
              <a:t>Sheela</a:t>
            </a:r>
            <a:r>
              <a:rPr lang="en-IN" dirty="0" smtClean="0"/>
              <a:t> can convert temperatures from Fahrenheit to Celsius.</a:t>
            </a:r>
            <a:endParaRPr lang="en-IN" dirty="0"/>
          </a:p>
        </p:txBody>
      </p:sp>
      <p:sp>
        <p:nvSpPr>
          <p:cNvPr id="4" name="Title 1"/>
          <p:cNvSpPr txBox="1">
            <a:spLocks/>
          </p:cNvSpPr>
          <p:nvPr/>
        </p:nvSpPr>
        <p:spPr>
          <a:xfrm>
            <a:off x="2571736" y="785800"/>
            <a:ext cx="6108200" cy="5726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t>How to interpret criterion-referenced tests</a:t>
            </a:r>
            <a:br>
              <a:rPr kumimoji="0" lang="en-IN" sz="2800" b="1"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br>
            <a:r>
              <a:rPr kumimoji="0" lang="en-IN" sz="2800" b="0"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t/>
            </a:r>
            <a:br>
              <a:rPr kumimoji="0" lang="en-IN" sz="2800" b="0"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br>
            <a:endParaRPr kumimoji="0" lang="en-IN" sz="2800" b="0"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785800"/>
            <a:ext cx="6108200" cy="572644"/>
          </a:xfrm>
        </p:spPr>
        <p:txBody>
          <a:bodyPr>
            <a:normAutofit fontScale="90000"/>
          </a:bodyPr>
          <a:lstStyle/>
          <a:p>
            <a:pPr algn="ctr"/>
            <a:r>
              <a:rPr lang="en-IN" dirty="0" smtClean="0">
                <a:solidFill>
                  <a:srgbClr val="FF0000"/>
                </a:solidFill>
              </a:rPr>
              <a:t>When do we use the right Interpretation?</a:t>
            </a:r>
            <a:endParaRPr lang="en-IN" dirty="0">
              <a:solidFill>
                <a:srgbClr val="FF0000"/>
              </a:solidFill>
            </a:endParaRPr>
          </a:p>
        </p:txBody>
      </p:sp>
      <p:sp>
        <p:nvSpPr>
          <p:cNvPr id="3" name="Content Placeholder 2"/>
          <p:cNvSpPr>
            <a:spLocks noGrp="1"/>
          </p:cNvSpPr>
          <p:nvPr>
            <p:ph idx="1"/>
          </p:nvPr>
        </p:nvSpPr>
        <p:spPr>
          <a:xfrm>
            <a:off x="2571736" y="1643056"/>
            <a:ext cx="6108200" cy="1714512"/>
          </a:xfrm>
          <a:noFill/>
        </p:spPr>
        <p:txBody>
          <a:bodyPr/>
          <a:lstStyle/>
          <a:p>
            <a:pPr algn="just">
              <a:buNone/>
            </a:pPr>
            <a:r>
              <a:rPr lang="en-IN" dirty="0" smtClean="0"/>
              <a:t>	The type of evaluation often influences the reference used for the interpretation.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000232" y="642924"/>
            <a:ext cx="7143767" cy="4500576"/>
          </a:xfrm>
          <a:prstGeom prst="rect">
            <a:avLst/>
          </a:prstGeom>
          <a:noFill/>
          <a:ln w="9525">
            <a:noFill/>
            <a:miter lim="800000"/>
            <a:headEnd/>
            <a:tailEnd/>
          </a:ln>
          <a:effectLst>
            <a:outerShdw blurRad="107950" dist="12700" dir="5400000" algn="ctr">
              <a:srgbClr val="000000"/>
            </a:outerShdw>
          </a:effectLst>
        </p:spPr>
      </p:pic>
      <p:sp>
        <p:nvSpPr>
          <p:cNvPr id="5" name="Title 1"/>
          <p:cNvSpPr>
            <a:spLocks noGrp="1"/>
          </p:cNvSpPr>
          <p:nvPr>
            <p:ph type="title"/>
          </p:nvPr>
        </p:nvSpPr>
        <p:spPr>
          <a:xfrm>
            <a:off x="2071638" y="142858"/>
            <a:ext cx="7072362" cy="572644"/>
          </a:xfrm>
        </p:spPr>
        <p:txBody>
          <a:bodyPr>
            <a:normAutofit fontScale="90000"/>
          </a:bodyPr>
          <a:lstStyle/>
          <a:p>
            <a:pPr algn="ctr"/>
            <a:r>
              <a:rPr lang="en-IN" dirty="0" smtClean="0">
                <a:solidFill>
                  <a:srgbClr val="FF0000"/>
                </a:solidFill>
              </a:rPr>
              <a:t>When do we use the right Interpretation?</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solidFill>
                  <a:srgbClr val="FF0000"/>
                </a:solidFill>
              </a:rPr>
              <a:t>PRINCIPLES</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IN" sz="2400" dirty="0" smtClean="0"/>
              <a:t>Written policy should guide the procedure</a:t>
            </a:r>
          </a:p>
          <a:p>
            <a:r>
              <a:rPr lang="en-IN" sz="2400" dirty="0" smtClean="0"/>
              <a:t>Individual results and grades should be explained in detail.</a:t>
            </a:r>
          </a:p>
          <a:p>
            <a:r>
              <a:rPr lang="en-IN" sz="2400" dirty="0" smtClean="0"/>
              <a:t>Carefully prepare Summary comments on student’s performance.</a:t>
            </a:r>
          </a:p>
          <a:p>
            <a:r>
              <a:rPr lang="en-IN" sz="2400" dirty="0" smtClean="0"/>
              <a:t>Student’s achievement, efforts, participation and other relevant behaviours should be assessed and graded separately in different scale of measurement.</a:t>
            </a:r>
            <a:endParaRPr lang="en-IN"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Cont..</a:t>
            </a:r>
            <a:endParaRPr lang="en-IN" dirty="0"/>
          </a:p>
        </p:txBody>
      </p:sp>
      <p:sp>
        <p:nvSpPr>
          <p:cNvPr id="3" name="Content Placeholder 2"/>
          <p:cNvSpPr>
            <a:spLocks noGrp="1"/>
          </p:cNvSpPr>
          <p:nvPr>
            <p:ph idx="1"/>
          </p:nvPr>
        </p:nvSpPr>
        <p:spPr/>
        <p:txBody>
          <a:bodyPr>
            <a:normAutofit lnSpcReduction="10000"/>
          </a:bodyPr>
          <a:lstStyle/>
          <a:p>
            <a:r>
              <a:rPr lang="en-IN" dirty="0" smtClean="0"/>
              <a:t>Marking the evaluation more reliable.</a:t>
            </a:r>
          </a:p>
          <a:p>
            <a:r>
              <a:rPr lang="en-IN" dirty="0" smtClean="0"/>
              <a:t>Proper weightage should be given for each of the assessment result.</a:t>
            </a:r>
          </a:p>
          <a:p>
            <a:r>
              <a:rPr lang="en-IN" dirty="0" smtClean="0"/>
              <a:t>Interpretation of assessment result should be justifiable.</a:t>
            </a:r>
          </a:p>
          <a:p>
            <a:r>
              <a:rPr lang="en-IN" dirty="0" smtClean="0"/>
              <a:t>Students background and their learning experiences are to be kept in mind.</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928676"/>
            <a:ext cx="8001056"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IN" sz="4800" b="1" cap="none" spc="0" dirty="0" smtClean="0">
                <a:ln/>
                <a:solidFill>
                  <a:schemeClr val="accent3"/>
                </a:solidFill>
                <a:effectLst/>
              </a:rPr>
              <a:t>REPORTING OF ASSESSMENT </a:t>
            </a:r>
          </a:p>
          <a:p>
            <a:pPr algn="ctr"/>
            <a:r>
              <a:rPr lang="en-IN" sz="4800" b="1" cap="none" spc="0" dirty="0" smtClean="0">
                <a:ln/>
                <a:solidFill>
                  <a:schemeClr val="accent3"/>
                </a:solidFill>
                <a:effectLst/>
              </a:rPr>
              <a:t>FINDINGS</a:t>
            </a:r>
            <a:endParaRPr lang="en-IN" sz="4800" b="1" cap="none" spc="0" dirty="0">
              <a:ln/>
              <a:solidFill>
                <a:schemeClr val="accent3"/>
              </a:solidFill>
              <a:effectLst/>
            </a:endParaRPr>
          </a:p>
        </p:txBody>
      </p:sp>
    </p:spTree>
    <p:extLst>
      <p:ext uri="{BB962C8B-B14F-4D97-AF65-F5344CB8AC3E}">
        <p14:creationId xmlns:p14="http://schemas.microsoft.com/office/powerpoint/2010/main" xmlns="" val="109100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C00000"/>
                </a:solidFill>
              </a:rPr>
              <a:t>REPORTING OF ASSESSMENT FINDINGS</a:t>
            </a:r>
            <a:endParaRPr lang="en-IN" sz="2800" dirty="0">
              <a:solidFill>
                <a:srgbClr val="C00000"/>
              </a:solidFill>
            </a:endParaRPr>
          </a:p>
        </p:txBody>
      </p:sp>
      <p:sp>
        <p:nvSpPr>
          <p:cNvPr id="3" name="Content Placeholder 2"/>
          <p:cNvSpPr>
            <a:spLocks noGrp="1"/>
          </p:cNvSpPr>
          <p:nvPr>
            <p:ph idx="1"/>
          </p:nvPr>
        </p:nvSpPr>
        <p:spPr/>
        <p:txBody>
          <a:bodyPr>
            <a:normAutofit fontScale="92500"/>
          </a:bodyPr>
          <a:lstStyle/>
          <a:p>
            <a:pPr algn="just"/>
            <a:r>
              <a:rPr lang="en-IN" dirty="0" smtClean="0"/>
              <a:t>Assessment is an ongoing and integral part of the teaching and learning process. </a:t>
            </a:r>
          </a:p>
          <a:p>
            <a:pPr algn="just"/>
            <a:r>
              <a:rPr lang="en-IN" dirty="0" smtClean="0"/>
              <a:t>The assessment result presented in the form of written report.</a:t>
            </a:r>
          </a:p>
          <a:p>
            <a:pPr algn="just"/>
            <a:r>
              <a:rPr lang="en-IN" dirty="0" smtClean="0"/>
              <a:t>Through this process schools are able to provide </a:t>
            </a:r>
            <a:r>
              <a:rPr lang="en-IN" dirty="0" smtClean="0">
                <a:solidFill>
                  <a:srgbClr val="FF0000"/>
                </a:solidFill>
              </a:rPr>
              <a:t>easy-to-understand</a:t>
            </a:r>
            <a:r>
              <a:rPr lang="en-IN" dirty="0" smtClean="0"/>
              <a:t> reports to parents about individual student learning outcomes.</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rPr>
              <a:t>Cont..</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IN" dirty="0" smtClean="0"/>
              <a:t>The type of assessment and report varies at different times during a student's school life. </a:t>
            </a:r>
          </a:p>
          <a:p>
            <a:pPr algn="just"/>
            <a:r>
              <a:rPr lang="en-IN" dirty="0" smtClean="0"/>
              <a:t>Formal reporting to parents will occur at least once every semester. </a:t>
            </a:r>
          </a:p>
          <a:p>
            <a:pPr algn="just"/>
            <a:r>
              <a:rPr lang="en-IN" dirty="0" smtClean="0"/>
              <a:t>Parents are encouraged to discuss their children's progress and needs with teachers at any time.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solidFill>
                  <a:srgbClr val="FF0000"/>
                </a:solidFill>
              </a:rPr>
              <a:t>Purposes of Assessment Reports</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IN" dirty="0" smtClean="0"/>
              <a:t>Historical Record</a:t>
            </a:r>
          </a:p>
          <a:p>
            <a:r>
              <a:rPr lang="en-IN" dirty="0" smtClean="0"/>
              <a:t>Support for planning and decision</a:t>
            </a:r>
          </a:p>
          <a:p>
            <a:r>
              <a:rPr lang="en-IN" dirty="0" smtClean="0"/>
              <a:t>Making for improvements</a:t>
            </a:r>
          </a:p>
          <a:p>
            <a:r>
              <a:rPr lang="en-IN" dirty="0" smtClean="0"/>
              <a:t>Public relations</a:t>
            </a:r>
          </a:p>
          <a:p>
            <a:r>
              <a:rPr lang="en-IN" dirty="0" smtClean="0"/>
              <a:t>Document your contributions to the learning environment</a:t>
            </a:r>
          </a:p>
          <a:p>
            <a:r>
              <a:rPr lang="en-IN" dirty="0" smtClean="0"/>
              <a:t>To see how your efforts mattered</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800" b="1" u="sng" dirty="0" smtClean="0">
                <a:solidFill>
                  <a:srgbClr val="FF0000"/>
                </a:solidFill>
                <a:latin typeface="Times New Roman" pitchFamily="18" charset="0"/>
                <a:cs typeface="Times New Roman" pitchFamily="18" charset="0"/>
              </a:rPr>
              <a:t>Principle Related to Different Stages of an Assessment Programme.</a:t>
            </a:r>
            <a:br>
              <a:rPr lang="en-IN" sz="2800" b="1" u="sng" dirty="0" smtClean="0">
                <a:solidFill>
                  <a:srgbClr val="FF0000"/>
                </a:solidFill>
                <a:latin typeface="Times New Roman" pitchFamily="18" charset="0"/>
                <a:cs typeface="Times New Roman" pitchFamily="18" charset="0"/>
              </a:rPr>
            </a:br>
            <a:endParaRPr lang="en-US" sz="2800" b="1" u="sng" dirty="0">
              <a:solidFill>
                <a:srgbClr val="FF0000"/>
              </a:solidFill>
              <a:latin typeface="Times New Roman" pitchFamily="18" charset="0"/>
              <a:cs typeface="Times New Roman" pitchFamily="18" charset="0"/>
            </a:endParaRPr>
          </a:p>
        </p:txBody>
      </p:sp>
      <p:sp>
        <p:nvSpPr>
          <p:cNvPr id="4" name="Title 5"/>
          <p:cNvSpPr>
            <a:spLocks noGrp="1"/>
          </p:cNvSpPr>
          <p:nvPr>
            <p:ph idx="1"/>
          </p:nvPr>
        </p:nvSpPr>
        <p:spPr>
          <a:xfrm>
            <a:off x="2128720" y="1082877"/>
            <a:ext cx="6586684" cy="3625589"/>
          </a:xfrm>
        </p:spPr>
        <p:txBody>
          <a:bodyPr>
            <a:normAutofit fontScale="92500" lnSpcReduction="10000"/>
          </a:bodyPr>
          <a:lstStyle/>
          <a:p>
            <a:pPr algn="just"/>
            <a:r>
              <a:rPr lang="en-IN" b="1" dirty="0" smtClean="0">
                <a:latin typeface="Times New Roman" pitchFamily="18" charset="0"/>
                <a:cs typeface="Times New Roman" pitchFamily="18" charset="0"/>
              </a:rPr>
              <a:t>Developing / Choosing / Selection of methods for Assessment</a:t>
            </a:r>
          </a:p>
          <a:p>
            <a:pPr algn="just"/>
            <a:r>
              <a:rPr lang="en-IN" b="1" dirty="0" smtClean="0">
                <a:latin typeface="Times New Roman" pitchFamily="18" charset="0"/>
                <a:cs typeface="Times New Roman" pitchFamily="18" charset="0"/>
              </a:rPr>
              <a:t>Collecting the Assessment Information</a:t>
            </a:r>
          </a:p>
          <a:p>
            <a:pPr algn="just"/>
            <a:r>
              <a:rPr lang="en-IN" b="1" dirty="0" smtClean="0">
                <a:latin typeface="Times New Roman" pitchFamily="18" charset="0"/>
                <a:cs typeface="Times New Roman" pitchFamily="18" charset="0"/>
              </a:rPr>
              <a:t>Judging and Scoring Student Performance</a:t>
            </a:r>
          </a:p>
          <a:p>
            <a:pPr algn="just">
              <a:buNone/>
            </a:pPr>
            <a:r>
              <a:rPr lang="en-IN" b="1" dirty="0" smtClean="0">
                <a:latin typeface="Times New Roman" pitchFamily="18" charset="0"/>
                <a:cs typeface="Times New Roman" pitchFamily="18" charset="0"/>
              </a:rPr>
              <a:t> </a:t>
            </a:r>
          </a:p>
          <a:p>
            <a:pPr algn="just"/>
            <a:r>
              <a:rPr lang="en-IN" b="1" dirty="0" smtClean="0">
                <a:solidFill>
                  <a:srgbClr val="FF0000"/>
                </a:solidFill>
                <a:latin typeface="Times New Roman" pitchFamily="18" charset="0"/>
                <a:cs typeface="Times New Roman" pitchFamily="18" charset="0"/>
              </a:rPr>
              <a:t>Summarization and Interpretation of Results</a:t>
            </a:r>
          </a:p>
          <a:p>
            <a:pPr algn="just"/>
            <a:r>
              <a:rPr lang="en-IN" b="1" dirty="0" smtClean="0">
                <a:solidFill>
                  <a:srgbClr val="FF0000"/>
                </a:solidFill>
                <a:latin typeface="Times New Roman" pitchFamily="18" charset="0"/>
                <a:cs typeface="Times New Roman" pitchFamily="18" charset="0"/>
              </a:rPr>
              <a:t>Reporting of Assessment Findings.</a:t>
            </a: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720" y="281175"/>
            <a:ext cx="6515246" cy="572644"/>
          </a:xfrm>
        </p:spPr>
        <p:txBody>
          <a:bodyPr>
            <a:noAutofit/>
          </a:bodyPr>
          <a:lstStyle/>
          <a:p>
            <a:pPr algn="ctr"/>
            <a:r>
              <a:rPr lang="en-IN" sz="2400" b="1" dirty="0" smtClean="0">
                <a:solidFill>
                  <a:srgbClr val="C00000"/>
                </a:solidFill>
              </a:rPr>
              <a:t>OVERVIEW OF GOOD PRACTICE IN COLLECTING AND USING ASSESSMENT INFORMATION</a:t>
            </a:r>
            <a:endParaRPr lang="en-IN" sz="2400" dirty="0">
              <a:solidFill>
                <a:srgbClr val="C00000"/>
              </a:solidFill>
            </a:endParaRPr>
          </a:p>
        </p:txBody>
      </p:sp>
      <p:sp>
        <p:nvSpPr>
          <p:cNvPr id="3" name="Content Placeholder 2"/>
          <p:cNvSpPr>
            <a:spLocks noGrp="1"/>
          </p:cNvSpPr>
          <p:nvPr>
            <p:ph idx="1"/>
          </p:nvPr>
        </p:nvSpPr>
        <p:spPr/>
        <p:txBody>
          <a:bodyPr>
            <a:normAutofit/>
          </a:bodyPr>
          <a:lstStyle/>
          <a:p>
            <a:pPr algn="just"/>
            <a:r>
              <a:rPr lang="en-IN" dirty="0" smtClean="0"/>
              <a:t>‘Assessment in education is the process of gathering, interpreting, recording and using information about students’ responses to an educational task’.</a:t>
            </a:r>
          </a:p>
          <a:p>
            <a:pPr algn="just"/>
            <a:r>
              <a:rPr lang="en-IN" dirty="0" smtClean="0"/>
              <a:t>The assessment of student achievement is the basis of effective teaching and learning.</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rPr>
              <a:t>Cont..</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IN" dirty="0" smtClean="0"/>
              <a:t>‘Overall the purpose of assessment is to improve standards, not merely to  measure  them.’</a:t>
            </a:r>
            <a:endParaRPr lang="en-IN" dirty="0"/>
          </a:p>
        </p:txBody>
      </p:sp>
      <p:sp>
        <p:nvSpPr>
          <p:cNvPr id="4" name="Content Placeholder 2"/>
          <p:cNvSpPr txBox="1">
            <a:spLocks/>
          </p:cNvSpPr>
          <p:nvPr/>
        </p:nvSpPr>
        <p:spPr>
          <a:xfrm>
            <a:off x="2214546" y="2500312"/>
            <a:ext cx="6108200" cy="1911095"/>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0" i="0" u="none" strike="noStrike" kern="1200" cap="none" spc="0" normalizeH="0" baseline="0" noProof="0" smtClean="0">
                <a:ln>
                  <a:noFill/>
                </a:ln>
                <a:solidFill>
                  <a:schemeClr val="tx1"/>
                </a:solidFill>
                <a:effectLst/>
                <a:uLnTx/>
                <a:uFillTx/>
                <a:latin typeface="+mn-lt"/>
                <a:ea typeface="+mn-ea"/>
                <a:cs typeface="+mn-cs"/>
              </a:rPr>
              <a:t>Effective assessment systems help schools to monitor students’ progress and achievement, and enable them to design effective programmes.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solidFill>
                  <a:srgbClr val="FF0000"/>
                </a:solidFill>
              </a:rPr>
              <a:t>Reporting</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IN" dirty="0" smtClean="0"/>
              <a:t>Reporting will contribute to communication and cooperation amongst teachers and parents.</a:t>
            </a:r>
          </a:p>
          <a:p>
            <a:pPr algn="just"/>
            <a:r>
              <a:rPr lang="en-IN" dirty="0" smtClean="0"/>
              <a:t>Assessment report should contain accurate and complete information about student’s learning.</a:t>
            </a:r>
          </a:p>
          <a:p>
            <a:pPr algn="just">
              <a:buNone/>
            </a:pPr>
            <a:endParaRPr lang="en-IN"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142858"/>
            <a:ext cx="6108200" cy="572644"/>
          </a:xfrm>
        </p:spPr>
        <p:txBody>
          <a:bodyPr>
            <a:normAutofit fontScale="90000"/>
          </a:bodyPr>
          <a:lstStyle/>
          <a:p>
            <a:pPr algn="ctr"/>
            <a:r>
              <a:rPr lang="en-IN" dirty="0" smtClean="0">
                <a:solidFill>
                  <a:srgbClr val="FF0000"/>
                </a:solidFill>
              </a:rPr>
              <a:t>Reporting to Students</a:t>
            </a:r>
            <a:endParaRPr lang="en-IN" dirty="0">
              <a:solidFill>
                <a:srgbClr val="FF0000"/>
              </a:solidFill>
            </a:endParaRPr>
          </a:p>
        </p:txBody>
      </p:sp>
      <p:sp>
        <p:nvSpPr>
          <p:cNvPr id="3" name="Content Placeholder 2"/>
          <p:cNvSpPr>
            <a:spLocks noGrp="1"/>
          </p:cNvSpPr>
          <p:nvPr>
            <p:ph idx="1"/>
          </p:nvPr>
        </p:nvSpPr>
        <p:spPr>
          <a:xfrm>
            <a:off x="2128720" y="714363"/>
            <a:ext cx="6108200" cy="3994104"/>
          </a:xfrm>
        </p:spPr>
        <p:txBody>
          <a:bodyPr/>
          <a:lstStyle/>
          <a:p>
            <a:pPr algn="just"/>
            <a:r>
              <a:rPr lang="en-IN" dirty="0" smtClean="0"/>
              <a:t>This can take the form of </a:t>
            </a:r>
          </a:p>
          <a:p>
            <a:pPr lvl="1" algn="just"/>
            <a:r>
              <a:rPr lang="en-IN" dirty="0" smtClean="0"/>
              <a:t>Discussion</a:t>
            </a:r>
          </a:p>
          <a:p>
            <a:pPr lvl="1" algn="just"/>
            <a:r>
              <a:rPr lang="en-IN" dirty="0" smtClean="0"/>
              <a:t>Written comments on works</a:t>
            </a:r>
          </a:p>
          <a:p>
            <a:pPr lvl="1" algn="just"/>
            <a:r>
              <a:rPr lang="en-IN" dirty="0" smtClean="0"/>
              <a:t>Identifying areas of strength and setting targets for areas needing to be worked on</a:t>
            </a:r>
          </a:p>
          <a:p>
            <a:pPr lvl="1" algn="just"/>
            <a:r>
              <a:rPr lang="en-IN" dirty="0" smtClean="0"/>
              <a:t>Encouraging any improvement </a:t>
            </a:r>
          </a:p>
          <a:p>
            <a:pPr lvl="1" algn="just"/>
            <a:r>
              <a:rPr lang="en-IN" dirty="0" smtClean="0"/>
              <a:t>Task well done ( * marks or sticker)</a:t>
            </a:r>
          </a:p>
          <a:p>
            <a:pPr lvl="1" algn="just"/>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rPr>
              <a:t>Reporting to Parents</a:t>
            </a:r>
            <a:endParaRPr lang="en-IN" dirty="0">
              <a:solidFill>
                <a:srgbClr val="FF0000"/>
              </a:solidFill>
            </a:endParaRPr>
          </a:p>
        </p:txBody>
      </p:sp>
      <p:sp>
        <p:nvSpPr>
          <p:cNvPr id="3" name="Content Placeholder 2"/>
          <p:cNvSpPr>
            <a:spLocks noGrp="1"/>
          </p:cNvSpPr>
          <p:nvPr>
            <p:ph idx="1"/>
          </p:nvPr>
        </p:nvSpPr>
        <p:spPr/>
        <p:txBody>
          <a:bodyPr>
            <a:normAutofit fontScale="92500"/>
          </a:bodyPr>
          <a:lstStyle/>
          <a:p>
            <a:pPr algn="just"/>
            <a:r>
              <a:rPr lang="en-IN" dirty="0" smtClean="0"/>
              <a:t>Mostly, It is in the school policy to issue term exam written reports per year.</a:t>
            </a:r>
          </a:p>
          <a:p>
            <a:pPr algn="just">
              <a:buNone/>
            </a:pPr>
            <a:endParaRPr lang="en-IN" dirty="0" smtClean="0"/>
          </a:p>
          <a:p>
            <a:pPr algn="just"/>
            <a:endParaRPr lang="en-IN" dirty="0" smtClean="0"/>
          </a:p>
          <a:p>
            <a:pPr algn="just"/>
            <a:r>
              <a:rPr lang="en-IN" dirty="0" smtClean="0"/>
              <a:t>This will take the form of passed on record sheets, student reports and informal discussion among the teachers.</a:t>
            </a:r>
          </a:p>
          <a:p>
            <a:pPr algn="just"/>
            <a:endParaRPr lang="en-IN" dirty="0"/>
          </a:p>
        </p:txBody>
      </p:sp>
      <p:sp>
        <p:nvSpPr>
          <p:cNvPr id="4" name="Title 1"/>
          <p:cNvSpPr txBox="1">
            <a:spLocks/>
          </p:cNvSpPr>
          <p:nvPr/>
        </p:nvSpPr>
        <p:spPr>
          <a:xfrm>
            <a:off x="2214546" y="2214560"/>
            <a:ext cx="6108200" cy="572644"/>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rgbClr val="FF0000"/>
                </a:solidFill>
                <a:effectLst>
                  <a:outerShdw blurRad="50800" dist="38100" dir="2700000" algn="tl" rotWithShape="0">
                    <a:prstClr val="black">
                      <a:alpha val="40000"/>
                    </a:prstClr>
                  </a:outerShdw>
                </a:effectLst>
                <a:uLnTx/>
                <a:uFillTx/>
                <a:latin typeface="+mj-lt"/>
                <a:ea typeface="+mj-ea"/>
                <a:cs typeface="+mj-cs"/>
              </a:rPr>
              <a:t>Reporting to Teachers</a:t>
            </a:r>
            <a:endParaRPr kumimoji="0" lang="en-IN" sz="3600" b="0"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357172"/>
            <a:ext cx="6108200" cy="572644"/>
          </a:xfrm>
        </p:spPr>
        <p:txBody>
          <a:bodyPr>
            <a:normAutofit fontScale="90000"/>
          </a:bodyPr>
          <a:lstStyle/>
          <a:p>
            <a:r>
              <a:rPr lang="en-IN" dirty="0" smtClean="0">
                <a:solidFill>
                  <a:srgbClr val="FF0000"/>
                </a:solidFill>
              </a:rPr>
              <a:t>Reporting to School Board</a:t>
            </a:r>
            <a:endParaRPr lang="en-IN" dirty="0">
              <a:solidFill>
                <a:srgbClr val="FF0000"/>
              </a:solidFill>
            </a:endParaRPr>
          </a:p>
        </p:txBody>
      </p:sp>
      <p:sp>
        <p:nvSpPr>
          <p:cNvPr id="3" name="Content Placeholder 2"/>
          <p:cNvSpPr>
            <a:spLocks noGrp="1"/>
          </p:cNvSpPr>
          <p:nvPr>
            <p:ph idx="1"/>
          </p:nvPr>
        </p:nvSpPr>
        <p:spPr>
          <a:xfrm>
            <a:off x="2143108" y="1517911"/>
            <a:ext cx="6108200" cy="3125541"/>
          </a:xfrm>
        </p:spPr>
        <p:txBody>
          <a:bodyPr/>
          <a:lstStyle/>
          <a:p>
            <a:pPr algn="just"/>
            <a:r>
              <a:rPr lang="en-IN" dirty="0" smtClean="0"/>
              <a:t>The Head of the Teacher will provide information to the principal about overall attainment in the class.</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C00000"/>
                </a:solidFill>
              </a:rPr>
              <a:t>ASSESSMENT SCHEDULE</a:t>
            </a:r>
            <a:endParaRPr lang="en-IN" dirty="0">
              <a:solidFill>
                <a:srgbClr val="C00000"/>
              </a:solidFill>
            </a:endParaRPr>
          </a:p>
        </p:txBody>
      </p:sp>
      <p:sp>
        <p:nvSpPr>
          <p:cNvPr id="3" name="Content Placeholder 2"/>
          <p:cNvSpPr>
            <a:spLocks noGrp="1"/>
          </p:cNvSpPr>
          <p:nvPr>
            <p:ph idx="1"/>
          </p:nvPr>
        </p:nvSpPr>
        <p:spPr/>
        <p:txBody>
          <a:bodyPr/>
          <a:lstStyle/>
          <a:p>
            <a:r>
              <a:rPr lang="en-IN" dirty="0" smtClean="0"/>
              <a:t>Daily</a:t>
            </a:r>
          </a:p>
          <a:p>
            <a:r>
              <a:rPr lang="en-IN" dirty="0" smtClean="0"/>
              <a:t>Weekly</a:t>
            </a:r>
          </a:p>
          <a:p>
            <a:r>
              <a:rPr lang="en-IN" dirty="0" smtClean="0"/>
              <a:t>Monthly</a:t>
            </a:r>
          </a:p>
          <a:p>
            <a:r>
              <a:rPr lang="en-IN" dirty="0" smtClean="0"/>
              <a:t>Term-wise</a:t>
            </a:r>
          </a:p>
          <a:p>
            <a:r>
              <a:rPr lang="en-IN" dirty="0" smtClean="0"/>
              <a:t>At End of Topic or Session</a:t>
            </a:r>
          </a:p>
          <a:p>
            <a:pPr>
              <a:buNone/>
            </a:pP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mple report card.jpg"/>
          <p:cNvPicPr>
            <a:picLocks noGrp="1" noChangeAspect="1"/>
          </p:cNvPicPr>
          <p:nvPr>
            <p:ph idx="1"/>
          </p:nvPr>
        </p:nvPicPr>
        <p:blipFill>
          <a:blip r:embed="rId2"/>
          <a:srcRect t="12712"/>
          <a:stretch>
            <a:fillRect/>
          </a:stretch>
        </p:blipFill>
        <p:spPr>
          <a:xfrm>
            <a:off x="0" y="571485"/>
            <a:ext cx="9144000" cy="3786215"/>
          </a:xfrm>
        </p:spPr>
      </p:pic>
      <p:sp>
        <p:nvSpPr>
          <p:cNvPr id="6" name="Title 1"/>
          <p:cNvSpPr>
            <a:spLocks noGrp="1"/>
          </p:cNvSpPr>
          <p:nvPr>
            <p:ph type="title"/>
          </p:nvPr>
        </p:nvSpPr>
        <p:spPr>
          <a:xfrm>
            <a:off x="500034" y="0"/>
            <a:ext cx="8246070" cy="610820"/>
          </a:xfrm>
        </p:spPr>
        <p:txBody>
          <a:bodyPr>
            <a:normAutofit fontScale="90000"/>
          </a:bodyPr>
          <a:lstStyle/>
          <a:p>
            <a:pPr algn="ctr"/>
            <a:r>
              <a:rPr lang="en-IN" dirty="0" smtClean="0"/>
              <a:t>Individual Result</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smtClean="0"/>
              <a:t>Class Result</a:t>
            </a:r>
            <a:endParaRPr lang="en-IN" dirty="0"/>
          </a:p>
        </p:txBody>
      </p:sp>
      <p:pic>
        <p:nvPicPr>
          <p:cNvPr id="4" name="Content Placeholder 3" descr="Marksheet.jpg"/>
          <p:cNvPicPr>
            <a:picLocks noGrp="1" noChangeAspect="1"/>
          </p:cNvPicPr>
          <p:nvPr>
            <p:ph idx="1"/>
          </p:nvPr>
        </p:nvPicPr>
        <p:blipFill>
          <a:blip r:embed="rId2"/>
          <a:stretch>
            <a:fillRect/>
          </a:stretch>
        </p:blipFill>
        <p:spPr>
          <a:xfrm>
            <a:off x="0" y="1000114"/>
            <a:ext cx="9072594" cy="349648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2" y="285734"/>
            <a:ext cx="6108200" cy="572644"/>
          </a:xfrm>
        </p:spPr>
        <p:txBody>
          <a:bodyPr>
            <a:noAutofit/>
          </a:bodyPr>
          <a:lstStyle/>
          <a:p>
            <a:pPr algn="ctr"/>
            <a:r>
              <a:rPr lang="en-IN" sz="2800" b="1" dirty="0" smtClean="0">
                <a:solidFill>
                  <a:srgbClr val="7030A0"/>
                </a:solidFill>
              </a:rPr>
              <a:t>John</a:t>
            </a:r>
            <a:r>
              <a:rPr lang="en-IN" sz="2800" b="1" dirty="0" smtClean="0">
                <a:solidFill>
                  <a:srgbClr val="FF0000"/>
                </a:solidFill>
              </a:rPr>
              <a:t> Received </a:t>
            </a:r>
            <a:r>
              <a:rPr lang="en-IN" sz="2800" b="1" dirty="0" smtClean="0">
                <a:solidFill>
                  <a:srgbClr val="FF0000"/>
                </a:solidFill>
              </a:rPr>
              <a:t>the </a:t>
            </a:r>
            <a:r>
              <a:rPr lang="en-IN" sz="2800" b="1" dirty="0" smtClean="0">
                <a:solidFill>
                  <a:srgbClr val="FF0000"/>
                </a:solidFill>
              </a:rPr>
              <a:t/>
            </a:r>
            <a:br>
              <a:rPr lang="en-IN" sz="2800" b="1" dirty="0" smtClean="0">
                <a:solidFill>
                  <a:srgbClr val="FF0000"/>
                </a:solidFill>
              </a:rPr>
            </a:br>
            <a:r>
              <a:rPr lang="en-IN" sz="2800" b="1" dirty="0" smtClean="0">
                <a:solidFill>
                  <a:srgbClr val="7030A0"/>
                </a:solidFill>
              </a:rPr>
              <a:t>Score any one from these..</a:t>
            </a:r>
            <a:endParaRPr lang="en-IN" sz="2800" b="1" dirty="0">
              <a:solidFill>
                <a:srgbClr val="FF0000"/>
              </a:solidFill>
            </a:endParaRPr>
          </a:p>
        </p:txBody>
      </p:sp>
      <p:pic>
        <p:nvPicPr>
          <p:cNvPr id="4" name="Content Placeholder 3" descr="boys-removebg-preview.png"/>
          <p:cNvPicPr>
            <a:picLocks noGrp="1" noChangeAspect="1"/>
          </p:cNvPicPr>
          <p:nvPr>
            <p:ph idx="1"/>
          </p:nvPr>
        </p:nvPicPr>
        <p:blipFill>
          <a:blip r:embed="rId2"/>
          <a:stretch>
            <a:fillRect/>
          </a:stretch>
        </p:blipFill>
        <p:spPr>
          <a:xfrm>
            <a:off x="4357686" y="1071552"/>
            <a:ext cx="3407595" cy="3625850"/>
          </a:xfrm>
        </p:spPr>
      </p:pic>
      <p:grpSp>
        <p:nvGrpSpPr>
          <p:cNvPr id="3" name="Group 9"/>
          <p:cNvGrpSpPr/>
          <p:nvPr/>
        </p:nvGrpSpPr>
        <p:grpSpPr>
          <a:xfrm>
            <a:off x="3929058" y="1500180"/>
            <a:ext cx="1357322" cy="2143140"/>
            <a:chOff x="3929058" y="1500180"/>
            <a:chExt cx="1357322" cy="2000264"/>
          </a:xfrm>
        </p:grpSpPr>
        <p:sp>
          <p:nvSpPr>
            <p:cNvPr id="6" name="Rounded Rectangle 5"/>
            <p:cNvSpPr/>
            <p:nvPr/>
          </p:nvSpPr>
          <p:spPr>
            <a:xfrm>
              <a:off x="3929058" y="1500180"/>
              <a:ext cx="1357322" cy="2000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70C0"/>
                  </a:solidFill>
                  <a:latin typeface="Adobe Gothic Std B" pitchFamily="34" charset="-128"/>
                  <a:ea typeface="Adobe Gothic Std B" pitchFamily="34" charset="-128"/>
                  <a:cs typeface="Aharoni" pitchFamily="2" charset="-79"/>
                </a:rPr>
                <a:t>Score:</a:t>
              </a:r>
              <a:r>
                <a:rPr lang="en-IN" sz="3200" b="1" dirty="0" smtClean="0">
                  <a:solidFill>
                    <a:srgbClr val="FF0000"/>
                  </a:solidFill>
                  <a:latin typeface="Adobe Gothic Std B" pitchFamily="34" charset="-128"/>
                  <a:ea typeface="Adobe Gothic Std B" pitchFamily="34" charset="-128"/>
                  <a:cs typeface="Aharoni" pitchFamily="2" charset="-79"/>
                </a:rPr>
                <a:t> 25</a:t>
              </a:r>
            </a:p>
            <a:p>
              <a:pPr algn="ctr"/>
              <a:endParaRPr lang="en-IN" sz="3200" b="1" dirty="0" smtClean="0">
                <a:solidFill>
                  <a:srgbClr val="FF0000"/>
                </a:solidFill>
                <a:latin typeface="Adobe Gothic Std B" pitchFamily="34" charset="-128"/>
                <a:ea typeface="Adobe Gothic Std B" pitchFamily="34" charset="-128"/>
                <a:cs typeface="Aharoni" pitchFamily="2" charset="-79"/>
              </a:endParaRPr>
            </a:p>
            <a:p>
              <a:pPr algn="ctr"/>
              <a:r>
                <a:rPr lang="en-IN" sz="3200" b="1" dirty="0" smtClean="0">
                  <a:solidFill>
                    <a:srgbClr val="FF0000"/>
                  </a:solidFill>
                  <a:latin typeface="Adobe Gothic Std B" pitchFamily="34" charset="-128"/>
                  <a:ea typeface="Adobe Gothic Std B" pitchFamily="34" charset="-128"/>
                  <a:cs typeface="Aharoni" pitchFamily="2" charset="-79"/>
                </a:rPr>
                <a:t>25</a:t>
              </a:r>
            </a:p>
          </p:txBody>
        </p:sp>
        <p:sp>
          <p:nvSpPr>
            <p:cNvPr id="9" name="Minus 8"/>
            <p:cNvSpPr/>
            <p:nvPr/>
          </p:nvSpPr>
          <p:spPr>
            <a:xfrm rot="20457717">
              <a:off x="4169270" y="2559609"/>
              <a:ext cx="878887" cy="28575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9"/>
          <p:cNvGrpSpPr/>
          <p:nvPr/>
        </p:nvGrpSpPr>
        <p:grpSpPr>
          <a:xfrm>
            <a:off x="2357422" y="3000360"/>
            <a:ext cx="1357322" cy="2143140"/>
            <a:chOff x="3929058" y="1500180"/>
            <a:chExt cx="1357322" cy="2000264"/>
          </a:xfrm>
        </p:grpSpPr>
        <p:sp>
          <p:nvSpPr>
            <p:cNvPr id="13" name="Rounded Rectangle 12"/>
            <p:cNvSpPr/>
            <p:nvPr/>
          </p:nvSpPr>
          <p:spPr>
            <a:xfrm>
              <a:off x="3929058" y="1500180"/>
              <a:ext cx="1357322" cy="2000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70C0"/>
                  </a:solidFill>
                  <a:latin typeface="Adobe Gothic Std B" pitchFamily="34" charset="-128"/>
                  <a:ea typeface="Adobe Gothic Std B" pitchFamily="34" charset="-128"/>
                  <a:cs typeface="Aharoni" pitchFamily="2" charset="-79"/>
                </a:rPr>
                <a:t>Score:</a:t>
              </a:r>
              <a:r>
                <a:rPr lang="en-IN" sz="3200" b="1" dirty="0" smtClean="0">
                  <a:solidFill>
                    <a:srgbClr val="FF0000"/>
                  </a:solidFill>
                  <a:latin typeface="Adobe Gothic Std B" pitchFamily="34" charset="-128"/>
                  <a:ea typeface="Adobe Gothic Std B" pitchFamily="34" charset="-128"/>
                  <a:cs typeface="Aharoni" pitchFamily="2" charset="-79"/>
                </a:rPr>
                <a:t> 25</a:t>
              </a:r>
            </a:p>
            <a:p>
              <a:pPr algn="ctr"/>
              <a:endParaRPr lang="en-IN" sz="3200" b="1" dirty="0" smtClean="0">
                <a:solidFill>
                  <a:srgbClr val="FF0000"/>
                </a:solidFill>
                <a:latin typeface="Adobe Gothic Std B" pitchFamily="34" charset="-128"/>
                <a:ea typeface="Adobe Gothic Std B" pitchFamily="34" charset="-128"/>
                <a:cs typeface="Aharoni" pitchFamily="2" charset="-79"/>
              </a:endParaRPr>
            </a:p>
            <a:p>
              <a:pPr algn="ctr"/>
              <a:r>
                <a:rPr lang="en-IN" sz="3200" b="1" dirty="0" smtClean="0">
                  <a:solidFill>
                    <a:srgbClr val="FF0000"/>
                  </a:solidFill>
                  <a:latin typeface="Adobe Gothic Std B" pitchFamily="34" charset="-128"/>
                  <a:ea typeface="Adobe Gothic Std B" pitchFamily="34" charset="-128"/>
                  <a:cs typeface="Aharoni" pitchFamily="2" charset="-79"/>
                </a:rPr>
                <a:t>50</a:t>
              </a:r>
            </a:p>
          </p:txBody>
        </p:sp>
        <p:sp>
          <p:nvSpPr>
            <p:cNvPr id="14" name="Minus 13"/>
            <p:cNvSpPr/>
            <p:nvPr/>
          </p:nvSpPr>
          <p:spPr>
            <a:xfrm rot="20457717">
              <a:off x="4169270" y="2559609"/>
              <a:ext cx="878887" cy="28575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9"/>
          <p:cNvGrpSpPr/>
          <p:nvPr/>
        </p:nvGrpSpPr>
        <p:grpSpPr>
          <a:xfrm>
            <a:off x="2285984" y="642924"/>
            <a:ext cx="1357322" cy="2143140"/>
            <a:chOff x="3929058" y="1500180"/>
            <a:chExt cx="1357322" cy="2000264"/>
          </a:xfrm>
        </p:grpSpPr>
        <p:sp>
          <p:nvSpPr>
            <p:cNvPr id="16" name="Rounded Rectangle 15"/>
            <p:cNvSpPr/>
            <p:nvPr/>
          </p:nvSpPr>
          <p:spPr>
            <a:xfrm>
              <a:off x="3929058" y="1500180"/>
              <a:ext cx="1357322" cy="2000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70C0"/>
                  </a:solidFill>
                  <a:latin typeface="Adobe Gothic Std B" pitchFamily="34" charset="-128"/>
                  <a:ea typeface="Adobe Gothic Std B" pitchFamily="34" charset="-128"/>
                  <a:cs typeface="Aharoni" pitchFamily="2" charset="-79"/>
                </a:rPr>
                <a:t>Score:</a:t>
              </a:r>
              <a:r>
                <a:rPr lang="en-IN" sz="3200" b="1" dirty="0" smtClean="0">
                  <a:solidFill>
                    <a:srgbClr val="FF0000"/>
                  </a:solidFill>
                  <a:latin typeface="Adobe Gothic Std B" pitchFamily="34" charset="-128"/>
                  <a:ea typeface="Adobe Gothic Std B" pitchFamily="34" charset="-128"/>
                  <a:cs typeface="Aharoni" pitchFamily="2" charset="-79"/>
                </a:rPr>
                <a:t> 25</a:t>
              </a:r>
            </a:p>
            <a:p>
              <a:pPr algn="ctr"/>
              <a:endParaRPr lang="en-IN" sz="3200" b="1" dirty="0" smtClean="0">
                <a:solidFill>
                  <a:srgbClr val="FF0000"/>
                </a:solidFill>
                <a:latin typeface="Adobe Gothic Std B" pitchFamily="34" charset="-128"/>
                <a:ea typeface="Adobe Gothic Std B" pitchFamily="34" charset="-128"/>
                <a:cs typeface="Aharoni" pitchFamily="2" charset="-79"/>
              </a:endParaRPr>
            </a:p>
            <a:p>
              <a:pPr algn="ctr"/>
              <a:r>
                <a:rPr lang="en-IN" sz="3200" b="1" dirty="0" smtClean="0">
                  <a:solidFill>
                    <a:srgbClr val="FF0000"/>
                  </a:solidFill>
                  <a:latin typeface="Adobe Gothic Std B" pitchFamily="34" charset="-128"/>
                  <a:ea typeface="Adobe Gothic Std B" pitchFamily="34" charset="-128"/>
                  <a:cs typeface="Aharoni" pitchFamily="2" charset="-79"/>
                </a:rPr>
                <a:t>100</a:t>
              </a:r>
            </a:p>
          </p:txBody>
        </p:sp>
        <p:sp>
          <p:nvSpPr>
            <p:cNvPr id="17" name="Minus 16"/>
            <p:cNvSpPr/>
            <p:nvPr/>
          </p:nvSpPr>
          <p:spPr>
            <a:xfrm rot="20457717">
              <a:off x="4169270" y="2559609"/>
              <a:ext cx="878887" cy="28575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solidFill>
                  <a:srgbClr val="FF0000"/>
                </a:solidFill>
              </a:rPr>
              <a:t>Sheela has just returned John’s Test Result</a:t>
            </a:r>
            <a:endParaRPr lang="en-IN" b="1" dirty="0">
              <a:solidFill>
                <a:srgbClr val="FF0000"/>
              </a:solidFill>
            </a:endParaRPr>
          </a:p>
        </p:txBody>
      </p:sp>
      <p:pic>
        <p:nvPicPr>
          <p:cNvPr id="4" name="Content Placeholder 3" descr="boys-removebg-preview.png"/>
          <p:cNvPicPr>
            <a:picLocks noGrp="1" noChangeAspect="1"/>
          </p:cNvPicPr>
          <p:nvPr>
            <p:ph idx="1"/>
          </p:nvPr>
        </p:nvPicPr>
        <p:blipFill>
          <a:blip r:embed="rId2"/>
          <a:stretch>
            <a:fillRect/>
          </a:stretch>
        </p:blipFill>
        <p:spPr>
          <a:xfrm>
            <a:off x="5736405" y="1000114"/>
            <a:ext cx="3407595" cy="3625850"/>
          </a:xfrm>
        </p:spPr>
      </p:pic>
      <p:pic>
        <p:nvPicPr>
          <p:cNvPr id="5" name="Picture 4" descr="girls-removebg-preview.png"/>
          <p:cNvPicPr>
            <a:picLocks noChangeAspect="1"/>
          </p:cNvPicPr>
          <p:nvPr/>
        </p:nvPicPr>
        <p:blipFill>
          <a:blip r:embed="rId3"/>
          <a:stretch>
            <a:fillRect/>
          </a:stretch>
        </p:blipFill>
        <p:spPr>
          <a:xfrm>
            <a:off x="3214678" y="1571618"/>
            <a:ext cx="2068612" cy="2348235"/>
          </a:xfrm>
          <a:prstGeom prst="rect">
            <a:avLst/>
          </a:prstGeom>
        </p:spPr>
      </p:pic>
      <p:sp>
        <p:nvSpPr>
          <p:cNvPr id="6" name="Rounded Rectangle 5"/>
          <p:cNvSpPr/>
          <p:nvPr/>
        </p:nvSpPr>
        <p:spPr>
          <a:xfrm>
            <a:off x="5072066" y="1571618"/>
            <a:ext cx="1357322"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latin typeface="Times New Roman" pitchFamily="18" charset="0"/>
                <a:cs typeface="Times New Roman" pitchFamily="18" charset="0"/>
              </a:rPr>
              <a:t>Test Result</a:t>
            </a:r>
            <a:endParaRPr lang="en-IN"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Conclusion</a:t>
            </a:r>
            <a:endParaRPr lang="en-IN"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buNone/>
            </a:pPr>
            <a:r>
              <a:rPr lang="en-IN" smtClean="0"/>
              <a:t>		Summarization </a:t>
            </a:r>
            <a:r>
              <a:rPr lang="en-IN" dirty="0" smtClean="0"/>
              <a:t>of the report always be an reliable and accurate.  Then only we know the students’ performance correctly.  Reporting of the findings must be reliable at any point of the assessment report. Completion of the reporting works shows that the effective teaching as well as learning.</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ank-you-pictures-gif-2.gif"/>
          <p:cNvPicPr>
            <a:picLocks noChangeAspect="1"/>
          </p:cNvPicPr>
          <p:nvPr/>
        </p:nvPicPr>
        <p:blipFill>
          <a:blip r:embed="rId2"/>
          <a:stretch>
            <a:fillRect/>
          </a:stretch>
        </p:blipFill>
        <p:spPr>
          <a:xfrm>
            <a:off x="1928794" y="714362"/>
            <a:ext cx="5429288" cy="36433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b="1" dirty="0" smtClean="0">
                <a:solidFill>
                  <a:srgbClr val="FF0000"/>
                </a:solidFill>
              </a:rPr>
              <a:t>Suppose </a:t>
            </a:r>
            <a:r>
              <a:rPr lang="en-IN" b="1" dirty="0" smtClean="0">
                <a:solidFill>
                  <a:srgbClr val="7030A0"/>
                </a:solidFill>
              </a:rPr>
              <a:t>John</a:t>
            </a:r>
            <a:r>
              <a:rPr lang="en-IN" b="1" dirty="0" smtClean="0">
                <a:solidFill>
                  <a:srgbClr val="FF0000"/>
                </a:solidFill>
              </a:rPr>
              <a:t> Received this </a:t>
            </a:r>
            <a:br>
              <a:rPr lang="en-IN" b="1" dirty="0" smtClean="0">
                <a:solidFill>
                  <a:srgbClr val="FF0000"/>
                </a:solidFill>
              </a:rPr>
            </a:br>
            <a:r>
              <a:rPr lang="en-IN" b="1" dirty="0" smtClean="0">
                <a:solidFill>
                  <a:srgbClr val="7030A0"/>
                </a:solidFill>
              </a:rPr>
              <a:t>Score</a:t>
            </a:r>
            <a:r>
              <a:rPr lang="en-IN" b="1" dirty="0" smtClean="0">
                <a:solidFill>
                  <a:srgbClr val="FF0000"/>
                </a:solidFill>
              </a:rPr>
              <a:t>…</a:t>
            </a:r>
            <a:endParaRPr lang="en-IN" b="1" dirty="0">
              <a:solidFill>
                <a:srgbClr val="FF0000"/>
              </a:solidFill>
            </a:endParaRPr>
          </a:p>
        </p:txBody>
      </p:sp>
      <p:pic>
        <p:nvPicPr>
          <p:cNvPr id="4" name="Content Placeholder 3" descr="boys-removebg-preview.png"/>
          <p:cNvPicPr>
            <a:picLocks noGrp="1" noChangeAspect="1"/>
          </p:cNvPicPr>
          <p:nvPr>
            <p:ph idx="1"/>
          </p:nvPr>
        </p:nvPicPr>
        <p:blipFill>
          <a:blip r:embed="rId2"/>
          <a:stretch>
            <a:fillRect/>
          </a:stretch>
        </p:blipFill>
        <p:spPr>
          <a:xfrm>
            <a:off x="4357686" y="1071552"/>
            <a:ext cx="3407595" cy="3625850"/>
          </a:xfrm>
        </p:spPr>
      </p:pic>
      <p:grpSp>
        <p:nvGrpSpPr>
          <p:cNvPr id="10" name="Group 9"/>
          <p:cNvGrpSpPr/>
          <p:nvPr/>
        </p:nvGrpSpPr>
        <p:grpSpPr>
          <a:xfrm>
            <a:off x="3857620" y="1785932"/>
            <a:ext cx="1357322" cy="1785950"/>
            <a:chOff x="3857620" y="1785932"/>
            <a:chExt cx="1357322" cy="1785950"/>
          </a:xfrm>
        </p:grpSpPr>
        <p:sp>
          <p:nvSpPr>
            <p:cNvPr id="6" name="Rounded Rectangle 5"/>
            <p:cNvSpPr/>
            <p:nvPr/>
          </p:nvSpPr>
          <p:spPr>
            <a:xfrm>
              <a:off x="3857620" y="1785932"/>
              <a:ext cx="1357322" cy="1785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70C0"/>
                  </a:solidFill>
                  <a:latin typeface="Adobe Gothic Std B" pitchFamily="34" charset="-128"/>
                  <a:ea typeface="Adobe Gothic Std B" pitchFamily="34" charset="-128"/>
                  <a:cs typeface="Aharoni" pitchFamily="2" charset="-79"/>
                </a:rPr>
                <a:t>Score:</a:t>
              </a:r>
              <a:r>
                <a:rPr lang="en-IN" sz="3200" b="1" dirty="0" smtClean="0">
                  <a:solidFill>
                    <a:srgbClr val="FF0000"/>
                  </a:solidFill>
                  <a:latin typeface="Adobe Gothic Std B" pitchFamily="34" charset="-128"/>
                  <a:ea typeface="Adobe Gothic Std B" pitchFamily="34" charset="-128"/>
                  <a:cs typeface="Aharoni" pitchFamily="2" charset="-79"/>
                </a:rPr>
                <a:t> 25</a:t>
              </a:r>
            </a:p>
          </p:txBody>
        </p:sp>
        <p:sp>
          <p:nvSpPr>
            <p:cNvPr id="9" name="Minus 8"/>
            <p:cNvSpPr/>
            <p:nvPr/>
          </p:nvSpPr>
          <p:spPr>
            <a:xfrm rot="20457717">
              <a:off x="4237379" y="2993032"/>
              <a:ext cx="878887" cy="28575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500048"/>
            <a:ext cx="6108200" cy="572644"/>
          </a:xfrm>
        </p:spPr>
        <p:txBody>
          <a:bodyPr>
            <a:normAutofit fontScale="90000"/>
          </a:bodyPr>
          <a:lstStyle/>
          <a:p>
            <a:r>
              <a:rPr lang="en-IN" dirty="0" smtClean="0">
                <a:solidFill>
                  <a:srgbClr val="FF0000"/>
                </a:solidFill>
              </a:rPr>
              <a:t>He can’t help but he may ask some questions like…</a:t>
            </a:r>
            <a:endParaRPr lang="en-IN" dirty="0">
              <a:solidFill>
                <a:srgbClr val="FF0000"/>
              </a:solidFill>
            </a:endParaRPr>
          </a:p>
        </p:txBody>
      </p:sp>
      <p:pic>
        <p:nvPicPr>
          <p:cNvPr id="4" name="Content Placeholder 3" descr="boys_1-removebg-preview.png"/>
          <p:cNvPicPr>
            <a:picLocks noGrp="1" noChangeAspect="1"/>
          </p:cNvPicPr>
          <p:nvPr>
            <p:ph idx="1"/>
          </p:nvPr>
        </p:nvPicPr>
        <p:blipFill>
          <a:blip r:embed="rId2"/>
          <a:stretch>
            <a:fillRect/>
          </a:stretch>
        </p:blipFill>
        <p:spPr>
          <a:xfrm>
            <a:off x="3714744" y="1071552"/>
            <a:ext cx="3625850" cy="36258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ys_1-removebg-preview.png"/>
          <p:cNvPicPr>
            <a:picLocks noGrp="1" noChangeAspect="1"/>
          </p:cNvPicPr>
          <p:nvPr>
            <p:ph idx="1"/>
          </p:nvPr>
        </p:nvPicPr>
        <p:blipFill>
          <a:blip r:embed="rId2"/>
          <a:stretch>
            <a:fillRect/>
          </a:stretch>
        </p:blipFill>
        <p:spPr>
          <a:xfrm>
            <a:off x="285720" y="142858"/>
            <a:ext cx="3665538" cy="3665538"/>
          </a:xfrm>
        </p:spPr>
      </p:pic>
      <p:sp>
        <p:nvSpPr>
          <p:cNvPr id="5" name="Title 4"/>
          <p:cNvSpPr>
            <a:spLocks noGrp="1"/>
          </p:cNvSpPr>
          <p:nvPr>
            <p:ph type="title"/>
          </p:nvPr>
        </p:nvSpPr>
        <p:spPr>
          <a:xfrm>
            <a:off x="5214942" y="357172"/>
            <a:ext cx="2980027" cy="610820"/>
          </a:xfrm>
        </p:spPr>
        <p:txBody>
          <a:bodyPr>
            <a:noAutofit/>
          </a:bodyPr>
          <a:lstStyle/>
          <a:p>
            <a:r>
              <a:rPr lang="en-IN" sz="2400" dirty="0" smtClean="0"/>
              <a:t>What does this score means?</a:t>
            </a:r>
            <a:endParaRPr lang="en-IN" sz="2400" dirty="0"/>
          </a:p>
        </p:txBody>
      </p:sp>
      <p:sp>
        <p:nvSpPr>
          <p:cNvPr id="6" name="Rounded Rectangle 5"/>
          <p:cNvSpPr/>
          <p:nvPr/>
        </p:nvSpPr>
        <p:spPr>
          <a:xfrm>
            <a:off x="3357554" y="428610"/>
            <a:ext cx="1357322" cy="2000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70C0"/>
                </a:solidFill>
                <a:latin typeface="Adobe Gothic Std B" pitchFamily="34" charset="-128"/>
                <a:ea typeface="Adobe Gothic Std B" pitchFamily="34" charset="-128"/>
                <a:cs typeface="Aharoni" pitchFamily="2" charset="-79"/>
              </a:rPr>
              <a:t>Score:</a:t>
            </a:r>
            <a:r>
              <a:rPr lang="en-IN" sz="3200" b="1" dirty="0" smtClean="0">
                <a:solidFill>
                  <a:srgbClr val="FF0000"/>
                </a:solidFill>
                <a:latin typeface="Adobe Gothic Std B" pitchFamily="34" charset="-128"/>
                <a:ea typeface="Adobe Gothic Std B" pitchFamily="34" charset="-128"/>
                <a:cs typeface="Aharoni" pitchFamily="2" charset="-79"/>
              </a:rPr>
              <a:t> 25</a:t>
            </a:r>
          </a:p>
          <a:p>
            <a:pPr algn="ctr"/>
            <a:r>
              <a:rPr lang="en-IN" sz="3200" b="1" dirty="0" smtClean="0">
                <a:solidFill>
                  <a:srgbClr val="FF0000"/>
                </a:solidFill>
                <a:latin typeface="Adobe Gothic Std B" pitchFamily="34" charset="-128"/>
                <a:ea typeface="Adobe Gothic Std B" pitchFamily="34" charset="-128"/>
                <a:cs typeface="Aharoni" pitchFamily="2" charset="-79"/>
              </a:rPr>
              <a:t>?</a:t>
            </a:r>
          </a:p>
        </p:txBody>
      </p:sp>
      <p:cxnSp>
        <p:nvCxnSpPr>
          <p:cNvPr id="9" name="Straight Connector 8"/>
          <p:cNvCxnSpPr/>
          <p:nvPr/>
        </p:nvCxnSpPr>
        <p:spPr>
          <a:xfrm flipV="1">
            <a:off x="3714744" y="1500180"/>
            <a:ext cx="785818" cy="2143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itle 4"/>
          <p:cNvSpPr txBox="1">
            <a:spLocks/>
          </p:cNvSpPr>
          <p:nvPr/>
        </p:nvSpPr>
        <p:spPr>
          <a:xfrm>
            <a:off x="5143504" y="1142990"/>
            <a:ext cx="2980027" cy="61082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rPr>
              <a:t>Is this a high or a low score?</a:t>
            </a:r>
            <a:endParaRPr kumimoji="0" lang="en-IN" sz="2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endParaRPr>
          </a:p>
        </p:txBody>
      </p:sp>
      <p:sp>
        <p:nvSpPr>
          <p:cNvPr id="11" name="Title 4"/>
          <p:cNvSpPr txBox="1">
            <a:spLocks/>
          </p:cNvSpPr>
          <p:nvPr/>
        </p:nvSpPr>
        <p:spPr>
          <a:xfrm>
            <a:off x="5072066" y="2000246"/>
            <a:ext cx="4071934" cy="61082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0" i="0" u="none" strike="noStrike" kern="1200" cap="none" spc="0" normalizeH="0" baseline="0" noProof="0" dirty="0" smtClean="0">
                <a:ln>
                  <a:noFill/>
                </a:ln>
                <a:solidFill>
                  <a:srgbClr val="FFFF00"/>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rPr>
              <a:t>If I got this score, how did others do?</a:t>
            </a:r>
            <a:endParaRPr kumimoji="0" lang="en-IN" sz="2400" b="0"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endParaRPr>
          </a:p>
        </p:txBody>
      </p:sp>
      <p:sp>
        <p:nvSpPr>
          <p:cNvPr id="8" name="Title 4"/>
          <p:cNvSpPr txBox="1">
            <a:spLocks/>
          </p:cNvSpPr>
          <p:nvPr/>
        </p:nvSpPr>
        <p:spPr>
          <a:xfrm>
            <a:off x="4000496" y="2786064"/>
            <a:ext cx="4714908" cy="61082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rPr>
              <a:t>Is this score high or low</a:t>
            </a:r>
            <a:r>
              <a:rPr kumimoji="0" lang="en-IN" sz="24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rPr>
              <a:t> enough with respect to what I can do?</a:t>
            </a:r>
            <a:endParaRPr kumimoji="0" lang="en-IN" sz="2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mj-ea"/>
              <a:cs typeface="Times New Roman" pitchFamily="18" charset="0"/>
            </a:endParaRPr>
          </a:p>
        </p:txBody>
      </p:sp>
      <p:sp>
        <p:nvSpPr>
          <p:cNvPr id="12" name="TextBox 11"/>
          <p:cNvSpPr txBox="1"/>
          <p:nvPr/>
        </p:nvSpPr>
        <p:spPr>
          <a:xfrm>
            <a:off x="785786" y="3429006"/>
            <a:ext cx="5715040" cy="461665"/>
          </a:xfrm>
          <a:prstGeom prst="rect">
            <a:avLst/>
          </a:prstGeom>
          <a:noFill/>
        </p:spPr>
        <p:txBody>
          <a:bodyPr wrap="square" rtlCol="0">
            <a:spAutoFit/>
          </a:bodyPr>
          <a:lstStyle/>
          <a:p>
            <a:r>
              <a:rPr lang="en-IN" sz="2400" b="1" dirty="0" smtClean="0">
                <a:solidFill>
                  <a:srgbClr val="5EEC3C"/>
                </a:solidFill>
                <a:latin typeface="Times New Roman" pitchFamily="18" charset="0"/>
                <a:cs typeface="Times New Roman" pitchFamily="18" charset="0"/>
              </a:rPr>
              <a:t>Does this score mean I have improved?</a:t>
            </a:r>
            <a:endParaRPr lang="en-IN" sz="2400" b="1" dirty="0">
              <a:solidFill>
                <a:srgbClr val="5EEC3C"/>
              </a:solidFill>
              <a:latin typeface="Times New Roman" pitchFamily="18" charset="0"/>
              <a:cs typeface="Times New Roman" pitchFamily="18" charset="0"/>
            </a:endParaRPr>
          </a:p>
        </p:txBody>
      </p:sp>
      <p:sp>
        <p:nvSpPr>
          <p:cNvPr id="13" name="TextBox 12"/>
          <p:cNvSpPr txBox="1"/>
          <p:nvPr/>
        </p:nvSpPr>
        <p:spPr>
          <a:xfrm>
            <a:off x="785786" y="3857634"/>
            <a:ext cx="4572032" cy="707886"/>
          </a:xfrm>
          <a:prstGeom prst="rect">
            <a:avLst/>
          </a:prstGeom>
          <a:noFill/>
        </p:spPr>
        <p:txBody>
          <a:bodyPr wrap="square" rtlCol="0">
            <a:spAutoFit/>
          </a:bodyPr>
          <a:lstStyle/>
          <a:p>
            <a:r>
              <a:rPr lang="en-IN" sz="2000" b="1" dirty="0" smtClean="0">
                <a:solidFill>
                  <a:schemeClr val="bg1"/>
                </a:solidFill>
                <a:latin typeface="Times New Roman" pitchFamily="18" charset="0"/>
                <a:cs typeface="Times New Roman" pitchFamily="18" charset="0"/>
              </a:rPr>
              <a:t>What does this score mean in terms of what I cannot do?</a:t>
            </a:r>
            <a:endParaRPr lang="en-IN" sz="2000" b="1" dirty="0">
              <a:solidFill>
                <a:schemeClr val="bg1"/>
              </a:solidFill>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3"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3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3"/>
      <p:bldP spid="6" grpId="0" animBg="1"/>
      <p:bldP spid="10" grpId="0"/>
      <p:bldP spid="11" grpId="0"/>
      <p:bldP spid="8"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714362"/>
            <a:ext cx="6108200" cy="572644"/>
          </a:xfrm>
        </p:spPr>
        <p:txBody>
          <a:bodyPr>
            <a:normAutofit fontScale="90000"/>
          </a:bodyPr>
          <a:lstStyle/>
          <a:p>
            <a:pPr algn="ctr"/>
            <a:r>
              <a:rPr lang="en-IN" dirty="0" smtClean="0">
                <a:solidFill>
                  <a:srgbClr val="FF0000"/>
                </a:solidFill>
              </a:rPr>
              <a:t>Basically, we need a frame of reference to interpret the score</a:t>
            </a:r>
            <a:br>
              <a:rPr lang="en-IN" dirty="0" smtClean="0">
                <a:solidFill>
                  <a:srgbClr val="FF0000"/>
                </a:solidFill>
              </a:rPr>
            </a:br>
            <a:endParaRPr lang="en-IN" dirty="0">
              <a:solidFill>
                <a:srgbClr val="FF0000"/>
              </a:solidFill>
            </a:endParaRPr>
          </a:p>
        </p:txBody>
      </p:sp>
      <p:pic>
        <p:nvPicPr>
          <p:cNvPr id="6" name="Picture 5" descr="P-removebg-preview.png"/>
          <p:cNvPicPr>
            <a:picLocks noChangeAspect="1"/>
          </p:cNvPicPr>
          <p:nvPr/>
        </p:nvPicPr>
        <p:blipFill>
          <a:blip r:embed="rId2"/>
          <a:stretch>
            <a:fillRect/>
          </a:stretch>
        </p:blipFill>
        <p:spPr>
          <a:xfrm>
            <a:off x="3286116" y="1500180"/>
            <a:ext cx="4929222" cy="27146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071684"/>
            <a:ext cx="6108200" cy="572644"/>
          </a:xfrm>
        </p:spPr>
        <p:txBody>
          <a:bodyPr>
            <a:noAutofit/>
          </a:bodyPr>
          <a:lstStyle/>
          <a:p>
            <a:pPr algn="ctr"/>
            <a:r>
              <a:rPr lang="en-IN" sz="5400" dirty="0" smtClean="0">
                <a:solidFill>
                  <a:srgbClr val="FF0000"/>
                </a:solidFill>
              </a:rPr>
              <a:t>What are they?</a:t>
            </a:r>
            <a:endParaRPr lang="en-IN" sz="5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On-screen Show (16:9)</PresentationFormat>
  <Paragraphs>151</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MEASI COLLEGE OF EDUCATION - 10209</vt:lpstr>
      <vt:lpstr>Summarization and Interpretation of Results,  Reporting of Assessment Findings. </vt:lpstr>
      <vt:lpstr>Principle Related to Different Stages of an Assessment Programme. </vt:lpstr>
      <vt:lpstr>Sheela has just returned John’s Test Result</vt:lpstr>
      <vt:lpstr>Suppose John Received this  Score…</vt:lpstr>
      <vt:lpstr>He can’t help but he may ask some questions like…</vt:lpstr>
      <vt:lpstr>What does this score means?</vt:lpstr>
      <vt:lpstr>Basically, we need a frame of reference to interpret the score </vt:lpstr>
      <vt:lpstr>What are they?</vt:lpstr>
      <vt:lpstr>FRAMES OF REFERENCE</vt:lpstr>
      <vt:lpstr>1. Ability - referenced</vt:lpstr>
      <vt:lpstr>2. Growth - referenced</vt:lpstr>
      <vt:lpstr>3. Norm - referenced</vt:lpstr>
      <vt:lpstr>4. Criterion - referenced</vt:lpstr>
      <vt:lpstr>Slide 15</vt:lpstr>
      <vt:lpstr>Slide 16</vt:lpstr>
      <vt:lpstr>Summarizing and Interpreting of Results</vt:lpstr>
      <vt:lpstr>1. Norm-referenced Interpretation </vt:lpstr>
      <vt:lpstr>Slide 19</vt:lpstr>
      <vt:lpstr>2. Criterion-referenced Interpretation </vt:lpstr>
      <vt:lpstr>Slide 21</vt:lpstr>
      <vt:lpstr>When do we use the right Interpretation?</vt:lpstr>
      <vt:lpstr>When do we use the right Interpretation?</vt:lpstr>
      <vt:lpstr>PRINCIPLES</vt:lpstr>
      <vt:lpstr>Cont..</vt:lpstr>
      <vt:lpstr>Slide 26</vt:lpstr>
      <vt:lpstr>REPORTING OF ASSESSMENT FINDINGS</vt:lpstr>
      <vt:lpstr>Cont..</vt:lpstr>
      <vt:lpstr>Purposes of Assessment Reports</vt:lpstr>
      <vt:lpstr>OVERVIEW OF GOOD PRACTICE IN COLLECTING AND USING ASSESSMENT INFORMATION</vt:lpstr>
      <vt:lpstr>Cont..</vt:lpstr>
      <vt:lpstr>Reporting</vt:lpstr>
      <vt:lpstr>Reporting to Students</vt:lpstr>
      <vt:lpstr>Reporting to Parents</vt:lpstr>
      <vt:lpstr>Reporting to School Board</vt:lpstr>
      <vt:lpstr>ASSESSMENT SCHEDULE</vt:lpstr>
      <vt:lpstr>Individual Result</vt:lpstr>
      <vt:lpstr>Class Result</vt:lpstr>
      <vt:lpstr>John Received the  Score any one from these..</vt:lpstr>
      <vt:lpstr>Conclusion</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2017-07-10T14:05:18Z</dcterms:created>
  <dcterms:modified xsi:type="dcterms:W3CDTF">2020-07-31T17:38:50Z</dcterms:modified>
</cp:coreProperties>
</file>